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71"/>
  </p:notesMasterIdLst>
  <p:handoutMasterIdLst>
    <p:handoutMasterId r:id="rId72"/>
  </p:handoutMasterIdLst>
  <p:sldIdLst>
    <p:sldId id="257" r:id="rId4"/>
    <p:sldId id="362" r:id="rId5"/>
    <p:sldId id="361" r:id="rId6"/>
    <p:sldId id="275" r:id="rId7"/>
    <p:sldId id="364" r:id="rId8"/>
    <p:sldId id="363" r:id="rId9"/>
    <p:sldId id="350" r:id="rId10"/>
    <p:sldId id="365" r:id="rId11"/>
    <p:sldId id="360" r:id="rId12"/>
    <p:sldId id="366" r:id="rId13"/>
    <p:sldId id="355" r:id="rId14"/>
    <p:sldId id="354" r:id="rId15"/>
    <p:sldId id="359" r:id="rId16"/>
    <p:sldId id="367" r:id="rId17"/>
    <p:sldId id="351" r:id="rId18"/>
    <p:sldId id="374" r:id="rId19"/>
    <p:sldId id="375" r:id="rId20"/>
    <p:sldId id="373" r:id="rId21"/>
    <p:sldId id="352" r:id="rId22"/>
    <p:sldId id="299" r:id="rId23"/>
    <p:sldId id="274" r:id="rId24"/>
    <p:sldId id="276" r:id="rId25"/>
    <p:sldId id="305" r:id="rId26"/>
    <p:sldId id="306" r:id="rId27"/>
    <p:sldId id="304" r:id="rId28"/>
    <p:sldId id="300" r:id="rId29"/>
    <p:sldId id="318" r:id="rId30"/>
    <p:sldId id="319" r:id="rId31"/>
    <p:sldId id="320" r:id="rId32"/>
    <p:sldId id="321" r:id="rId33"/>
    <p:sldId id="278" r:id="rId34"/>
    <p:sldId id="301" r:id="rId35"/>
    <p:sldId id="302" r:id="rId36"/>
    <p:sldId id="303" r:id="rId37"/>
    <p:sldId id="307" r:id="rId38"/>
    <p:sldId id="308" r:id="rId39"/>
    <p:sldId id="309" r:id="rId40"/>
    <p:sldId id="310" r:id="rId41"/>
    <p:sldId id="311" r:id="rId42"/>
    <p:sldId id="376" r:id="rId43"/>
    <p:sldId id="377" r:id="rId44"/>
    <p:sldId id="340" r:id="rId45"/>
    <p:sldId id="345" r:id="rId46"/>
    <p:sldId id="378" r:id="rId47"/>
    <p:sldId id="263" r:id="rId48"/>
    <p:sldId id="314" r:id="rId49"/>
    <p:sldId id="379" r:id="rId50"/>
    <p:sldId id="259" r:id="rId51"/>
    <p:sldId id="260" r:id="rId52"/>
    <p:sldId id="322" r:id="rId53"/>
    <p:sldId id="261" r:id="rId54"/>
    <p:sldId id="381" r:id="rId55"/>
    <p:sldId id="264" r:id="rId56"/>
    <p:sldId id="265" r:id="rId57"/>
    <p:sldId id="266" r:id="rId58"/>
    <p:sldId id="382" r:id="rId59"/>
    <p:sldId id="383" r:id="rId60"/>
    <p:sldId id="272" r:id="rId61"/>
    <p:sldId id="271" r:id="rId62"/>
    <p:sldId id="270" r:id="rId63"/>
    <p:sldId id="384" r:id="rId64"/>
    <p:sldId id="291" r:id="rId65"/>
    <p:sldId id="292" r:id="rId66"/>
    <p:sldId id="312" r:id="rId67"/>
    <p:sldId id="315" r:id="rId68"/>
    <p:sldId id="316" r:id="rId69"/>
    <p:sldId id="295" r:id="rId7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5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15" algn="l" defTabSz="91428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857" algn="l" defTabSz="91428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00" algn="l" defTabSz="91428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143" algn="l" defTabSz="91428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>
        <p:scale>
          <a:sx n="80" d="100"/>
          <a:sy n="80" d="100"/>
        </p:scale>
        <p:origin x="-870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56024-D563-4527-BCEA-F84DEA02B1A4}" type="datetimeFigureOut">
              <a:rPr lang="es-PE" smtClean="0"/>
              <a:pPr/>
              <a:t>20/06/2011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11F9D-2E4C-460A-947A-6BB5A52E0B6D}" type="slidenum">
              <a:rPr lang="es-PE" smtClean="0"/>
              <a:pPr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0C264A-F560-47A2-A709-B0D725E8A6E7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4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8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3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7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82CFD-3FD1-40E6-8C42-22481E915C66}" type="slidenum">
              <a:rPr lang="en-US"/>
              <a:pPr/>
              <a:t>21</a:t>
            </a:fld>
            <a:endParaRPr lang="en-US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7291A8-E6ED-400D-9BED-751DA1193073}" type="slidenum">
              <a:rPr lang="es-ES" sz="1200"/>
              <a:pPr algn="r"/>
              <a:t>21</a:t>
            </a:fld>
            <a:endParaRPr lang="es-ES" sz="1200"/>
          </a:p>
        </p:txBody>
      </p:sp>
      <p:sp>
        <p:nvSpPr>
          <p:cNvPr id="2969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29700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 dirty="0"/>
          </a:p>
        </p:txBody>
      </p:sp>
      <p:sp>
        <p:nvSpPr>
          <p:cNvPr id="29701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CC811F3F-9041-4400-A3C5-AB3EAE29738F}" type="slidenum">
              <a:rPr lang="es-MX" sz="1200"/>
              <a:pPr algn="r" defTabSz="928688"/>
              <a:t>21</a:t>
            </a:fld>
            <a:endParaRPr lang="es-MX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DE04B-BD6A-4BBC-AE40-E976C9AFC4E4}" type="slidenum">
              <a:rPr lang="en-US"/>
              <a:pPr/>
              <a:t>31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3FE20E1-E42A-4968-8A6A-3A1AF1D90162}" type="slidenum">
              <a:rPr lang="es-ES" sz="1200"/>
              <a:pPr algn="r"/>
              <a:t>31</a:t>
            </a:fld>
            <a:endParaRPr lang="es-ES" sz="1200"/>
          </a:p>
        </p:txBody>
      </p:sp>
      <p:sp>
        <p:nvSpPr>
          <p:cNvPr id="3686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36868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36869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11519DE9-EBA1-4368-B408-652C88CD703F}" type="slidenum">
              <a:rPr lang="es-MX" sz="1200"/>
              <a:pPr algn="r" defTabSz="928688"/>
              <a:t>31</a:t>
            </a:fld>
            <a:endParaRPr lang="es-MX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77D9C-6B5B-4BB8-B226-C3BAEA9CAF9E}" type="slidenum">
              <a:rPr lang="en-US"/>
              <a:pPr/>
              <a:t>35</a:t>
            </a:fld>
            <a:endParaRPr lang="en-US"/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99AC31-7BD1-4C92-821B-2034916B1816}" type="slidenum">
              <a:rPr lang="es-ES" sz="1200"/>
              <a:pPr algn="r"/>
              <a:t>35</a:t>
            </a:fld>
            <a:endParaRPr lang="es-ES" sz="1200"/>
          </a:p>
        </p:txBody>
      </p:sp>
      <p:sp>
        <p:nvSpPr>
          <p:cNvPr id="4915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49156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49157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9834F706-673C-4043-A8A3-DC915EBB8CCB}" type="slidenum">
              <a:rPr lang="es-MX" sz="1200"/>
              <a:pPr algn="r" defTabSz="928688"/>
              <a:t>35</a:t>
            </a:fld>
            <a:endParaRPr lang="es-MX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775D2-7F4B-4BBF-B225-FCA42838568E}" type="slidenum">
              <a:rPr lang="en-US"/>
              <a:pPr/>
              <a:t>36</a:t>
            </a:fld>
            <a:endParaRPr lang="en-US"/>
          </a:p>
        </p:txBody>
      </p:sp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6C5DE2-FAF9-46C8-BA85-99BB21CFE825}" type="slidenum">
              <a:rPr lang="es-ES" sz="1200"/>
              <a:pPr algn="r"/>
              <a:t>36</a:t>
            </a:fld>
            <a:endParaRPr lang="es-ES" sz="1200"/>
          </a:p>
        </p:txBody>
      </p:sp>
      <p:sp>
        <p:nvSpPr>
          <p:cNvPr id="5120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51204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51205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FA76BC83-BEC3-4B75-B212-0575285478D4}" type="slidenum">
              <a:rPr lang="es-MX" sz="1200"/>
              <a:pPr algn="r" defTabSz="928688"/>
              <a:t>36</a:t>
            </a:fld>
            <a:endParaRPr lang="es-MX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711C1-B3B7-4102-9D7E-E5F2C470D7BC}" type="slidenum">
              <a:rPr lang="es-ES"/>
              <a:pPr/>
              <a:t>37</a:t>
            </a:fld>
            <a:endParaRPr lang="es-E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E3604-7189-449F-B05B-57502CBBC07F}" type="slidenum">
              <a:rPr lang="en-US"/>
              <a:pPr/>
              <a:t>38</a:t>
            </a:fld>
            <a:endParaRPr lang="en-US"/>
          </a:p>
        </p:txBody>
      </p:sp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xfrm>
            <a:off x="679768" y="4717631"/>
            <a:ext cx="5438140" cy="4465977"/>
          </a:xfrm>
        </p:spPr>
        <p:txBody>
          <a:bodyPr/>
          <a:lstStyle/>
          <a:p>
            <a:endParaRPr lang="es-PE"/>
          </a:p>
        </p:txBody>
      </p:sp>
      <p:sp>
        <p:nvSpPr>
          <p:cNvPr id="55300" name="3 Marcador de número de diapositiva"/>
          <p:cNvSpPr txBox="1">
            <a:spLocks noGrp="1"/>
          </p:cNvSpPr>
          <p:nvPr/>
        </p:nvSpPr>
        <p:spPr bwMode="auto">
          <a:xfrm>
            <a:off x="3848869" y="9428367"/>
            <a:ext cx="2947233" cy="49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EE4BD9-93E2-4D58-B97A-145471CD9564}" type="slidenum">
              <a:rPr lang="es-ES" sz="1200"/>
              <a:pPr algn="r"/>
              <a:t>38</a:t>
            </a:fld>
            <a:endParaRPr lang="es-E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8195A-4AFD-4409-B05D-AA1A7147886F}" type="slidenum">
              <a:rPr lang="en-US"/>
              <a:pPr/>
              <a:t>39</a:t>
            </a:fld>
            <a:endParaRPr lang="en-US"/>
          </a:p>
        </p:txBody>
      </p:sp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xfrm>
            <a:off x="679768" y="4717631"/>
            <a:ext cx="5438140" cy="4465977"/>
          </a:xfrm>
        </p:spPr>
        <p:txBody>
          <a:bodyPr/>
          <a:lstStyle/>
          <a:p>
            <a:endParaRPr lang="es-PE"/>
          </a:p>
        </p:txBody>
      </p:sp>
      <p:sp>
        <p:nvSpPr>
          <p:cNvPr id="57348" name="3 Marcador de número de diapositiva"/>
          <p:cNvSpPr txBox="1">
            <a:spLocks noGrp="1"/>
          </p:cNvSpPr>
          <p:nvPr/>
        </p:nvSpPr>
        <p:spPr bwMode="auto">
          <a:xfrm>
            <a:off x="3848869" y="9428367"/>
            <a:ext cx="2947233" cy="49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CC17D0-356E-4E70-88F8-7F4634275BC9}" type="slidenum">
              <a:rPr lang="es-PE" sz="1200"/>
              <a:pPr algn="r"/>
              <a:t>39</a:t>
            </a:fld>
            <a:endParaRPr lang="es-PE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D706E-C6B7-4C53-9F7E-904ADC37A845}" type="slidenum">
              <a:rPr lang="en-US"/>
              <a:pPr/>
              <a:t>53</a:t>
            </a:fld>
            <a:endParaRPr lang="en-US"/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B4B048-21ED-44E4-AF48-CD3C2271A066}" type="slidenum">
              <a:rPr lang="es-ES" sz="1200"/>
              <a:pPr algn="r"/>
              <a:t>53</a:t>
            </a:fld>
            <a:endParaRPr lang="es-ES" sz="1200"/>
          </a:p>
        </p:txBody>
      </p:sp>
      <p:sp>
        <p:nvSpPr>
          <p:cNvPr id="1229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12292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12293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34124755-DB5E-4699-AE68-DA918714E560}" type="slidenum">
              <a:rPr lang="es-MX" sz="1200"/>
              <a:pPr algn="r" defTabSz="928688"/>
              <a:t>53</a:t>
            </a:fld>
            <a:endParaRPr lang="es-MX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4BD42E-7577-42E5-B6E0-9CE557F02C74}" type="slidenum">
              <a:rPr lang="en-US"/>
              <a:pPr/>
              <a:t>54</a:t>
            </a:fld>
            <a:endParaRPr lang="en-US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08E202-0E01-44C7-8717-38B092D24C85}" type="slidenum">
              <a:rPr lang="es-ES" sz="1200"/>
              <a:pPr algn="r"/>
              <a:t>54</a:t>
            </a:fld>
            <a:endParaRPr lang="es-ES" sz="1200"/>
          </a:p>
        </p:txBody>
      </p:sp>
      <p:sp>
        <p:nvSpPr>
          <p:cNvPr id="1433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14340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14341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F4307048-D040-42CF-8329-D51B5A295C18}" type="slidenum">
              <a:rPr lang="es-MX" sz="1200"/>
              <a:pPr algn="r" defTabSz="928688"/>
              <a:t>54</a:t>
            </a:fld>
            <a:endParaRPr lang="es-MX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9EE10-C717-47E1-B6C0-29A4F7948C29}" type="slidenum">
              <a:rPr lang="en-US"/>
              <a:pPr/>
              <a:t>59</a:t>
            </a:fld>
            <a:endParaRPr lang="en-US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E408AF-4738-497C-AE05-6B62C0B37647}" type="slidenum">
              <a:rPr lang="es-ES" sz="1200"/>
              <a:pPr algn="r"/>
              <a:t>59</a:t>
            </a:fld>
            <a:endParaRPr lang="es-ES" sz="1200"/>
          </a:p>
        </p:txBody>
      </p:sp>
      <p:sp>
        <p:nvSpPr>
          <p:cNvPr id="2560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25604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25605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046A1B66-8133-466C-95E7-056013636560}" type="slidenum">
              <a:rPr lang="es-MX" sz="1200"/>
              <a:pPr algn="r" defTabSz="928688"/>
              <a:t>59</a:t>
            </a:fld>
            <a:endParaRPr lang="es-MX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E68C4F-EAF5-4DB7-B254-A4C95C6D6B8F}" type="slidenum">
              <a:rPr lang="en-US"/>
              <a:pPr/>
              <a:t>60</a:t>
            </a:fld>
            <a:endParaRPr lang="en-US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0ED0B7-AF1E-4002-9FCE-C41978144B96}" type="slidenum">
              <a:rPr lang="es-ES" sz="1200"/>
              <a:pPr algn="r"/>
              <a:t>60</a:t>
            </a:fld>
            <a:endParaRPr lang="es-ES" sz="1200"/>
          </a:p>
        </p:txBody>
      </p:sp>
      <p:sp>
        <p:nvSpPr>
          <p:cNvPr id="2355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23556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23557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98AF7854-94D2-4B49-8CE2-4AF8643E5F12}" type="slidenum">
              <a:rPr lang="es-MX" sz="1200"/>
              <a:pPr algn="r" defTabSz="928688"/>
              <a:t>60</a:t>
            </a:fld>
            <a:endParaRPr lang="es-MX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CD95-0C04-46C3-ABB8-E67D2FF56650}" type="slidenum">
              <a:rPr lang="en-US"/>
              <a:pPr/>
              <a:t>22</a:t>
            </a:fld>
            <a:endParaRPr lang="en-U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7FDB99-6808-4772-9533-00C8D76EBDFB}" type="slidenum">
              <a:rPr lang="es-ES" sz="1200"/>
              <a:pPr algn="r"/>
              <a:t>22</a:t>
            </a:fld>
            <a:endParaRPr lang="es-ES" sz="120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850443" y="9430091"/>
            <a:ext cx="2947232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45719" rIns="91436" bIns="45719" anchor="b"/>
          <a:lstStyle/>
          <a:p>
            <a:pPr algn="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A22A7A0-511F-4CAE-BD1D-2599A50C6205}" type="slidenum">
              <a:rPr lang="es-ES_tradnl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s-ES_tradnl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8548" y="744617"/>
            <a:ext cx="5350022" cy="37248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PE">
              <a:latin typeface="Calibri" pitchFamily="34" charset="0"/>
            </a:endParaRPr>
          </a:p>
        </p:txBody>
      </p:sp>
      <p:sp>
        <p:nvSpPr>
          <p:cNvPr id="32773" name="Rectangle 4"/>
          <p:cNvSpPr>
            <a:spLocks noGrp="1" noChangeArrowheads="1"/>
          </p:cNvSpPr>
          <p:nvPr>
            <p:ph type="body"/>
          </p:nvPr>
        </p:nvSpPr>
        <p:spPr>
          <a:xfrm>
            <a:off x="679768" y="4715908"/>
            <a:ext cx="5439714" cy="4560778"/>
          </a:xfrm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s-P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A7EB4-09E7-4B27-BAEC-96E94A116ED7}" type="slidenum">
              <a:rPr lang="en-US"/>
              <a:pPr/>
              <a:t>63</a:t>
            </a:fld>
            <a:endParaRPr lang="en-US"/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606C41-1923-4DA5-987D-83DE23C18B55}" type="slidenum">
              <a:rPr lang="es-ES" sz="1200"/>
              <a:pPr algn="r"/>
              <a:t>63</a:t>
            </a:fld>
            <a:endParaRPr lang="es-ES" sz="1200"/>
          </a:p>
        </p:txBody>
      </p:sp>
      <p:sp>
        <p:nvSpPr>
          <p:cNvPr id="6041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60420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60421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64504525-30C2-42E6-828A-12067BBCE0DB}" type="slidenum">
              <a:rPr lang="es-MX" sz="1200"/>
              <a:pPr algn="r" defTabSz="928688"/>
              <a:t>63</a:t>
            </a:fld>
            <a:endParaRPr lang="es-MX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29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4930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PE" dirty="0" smtClean="0"/>
              <a:t>El PBI per cápita en 2010 estuvo 29% por encima del nivel máximo previo</a:t>
            </a:r>
          </a:p>
          <a:p>
            <a:endParaRPr lang="pt-BR" dirty="0" smtClean="0"/>
          </a:p>
          <a:p>
            <a:endParaRPr lang="es-PE" dirty="0" smtClean="0"/>
          </a:p>
        </p:txBody>
      </p:sp>
      <p:sp>
        <p:nvSpPr>
          <p:cNvPr id="76493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BF758-FB69-4463-BC82-49928B337A1B}" type="slidenum">
              <a:rPr lang="es-PE">
                <a:solidFill>
                  <a:prstClr val="black"/>
                </a:solidFill>
              </a:rPr>
              <a:pPr/>
              <a:t>64</a:t>
            </a:fld>
            <a:endParaRPr lang="es-P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D2842-A67B-4B3B-B4C0-465D4D839484}" type="slidenum">
              <a:rPr lang="en-US"/>
              <a:pPr/>
              <a:t>23</a:t>
            </a:fld>
            <a:endParaRPr lang="en-US"/>
          </a:p>
        </p:txBody>
      </p:sp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E557F83-D167-4157-8BDD-9FC8C0AACEA0}" type="slidenum">
              <a:rPr lang="es-ES" sz="1200"/>
              <a:pPr algn="r"/>
              <a:t>23</a:t>
            </a:fld>
            <a:endParaRPr lang="es-ES" sz="1200"/>
          </a:p>
        </p:txBody>
      </p:sp>
      <p:sp>
        <p:nvSpPr>
          <p:cNvPr id="4505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7287" cy="3725862"/>
          </a:xfrm>
          <a:ln/>
        </p:spPr>
      </p:sp>
      <p:sp>
        <p:nvSpPr>
          <p:cNvPr id="45060" name="2 Marcador de notas"/>
          <p:cNvSpPr>
            <a:spLocks noGrp="1"/>
          </p:cNvSpPr>
          <p:nvPr>
            <p:ph type="body" idx="1"/>
          </p:nvPr>
        </p:nvSpPr>
        <p:spPr>
          <a:xfrm>
            <a:off x="681342" y="4717631"/>
            <a:ext cx="5434993" cy="4465977"/>
          </a:xfrm>
        </p:spPr>
        <p:txBody>
          <a:bodyPr lIns="92953" tIns="46478" rIns="92953" bIns="46478"/>
          <a:lstStyle/>
          <a:p>
            <a:endParaRPr lang="es-PE"/>
          </a:p>
        </p:txBody>
      </p:sp>
      <p:sp>
        <p:nvSpPr>
          <p:cNvPr id="45061" name="3 Marcador de número de diapositiva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8" rIns="92953" bIns="46478" anchor="b"/>
          <a:lstStyle/>
          <a:p>
            <a:pPr algn="r" defTabSz="928688"/>
            <a:fld id="{EFE96307-A38D-4547-9ED2-6A63ED126022}" type="slidenum">
              <a:rPr lang="es-MX" sz="1200"/>
              <a:pPr algn="r" defTabSz="928688"/>
              <a:t>23</a:t>
            </a:fld>
            <a:endParaRPr lang="es-MX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47D30-F59F-4116-A642-F87501A4D47F}" type="slidenum">
              <a:rPr lang="en-US"/>
              <a:pPr/>
              <a:t>24</a:t>
            </a:fld>
            <a:endParaRPr lang="en-US"/>
          </a:p>
        </p:txBody>
      </p:sp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xfrm>
            <a:off x="679768" y="4717631"/>
            <a:ext cx="5438140" cy="4465977"/>
          </a:xfrm>
        </p:spPr>
        <p:txBody>
          <a:bodyPr/>
          <a:lstStyle/>
          <a:p>
            <a:endParaRPr lang="es-PE"/>
          </a:p>
        </p:txBody>
      </p:sp>
      <p:sp>
        <p:nvSpPr>
          <p:cNvPr id="47108" name="3 Marcador de número de diapositiva"/>
          <p:cNvSpPr txBox="1">
            <a:spLocks noGrp="1"/>
          </p:cNvSpPr>
          <p:nvPr/>
        </p:nvSpPr>
        <p:spPr bwMode="auto">
          <a:xfrm>
            <a:off x="3848869" y="9428367"/>
            <a:ext cx="2947233" cy="49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2227D0-1028-4452-AA16-721ACDCD19E5}" type="slidenum">
              <a:rPr lang="es-PE" sz="1200"/>
              <a:pPr algn="r"/>
              <a:t>24</a:t>
            </a:fld>
            <a:endParaRPr lang="es-P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D4F9B-FAF9-4E61-9659-32266AA60427}" type="slidenum">
              <a:rPr lang="en-US"/>
              <a:pPr/>
              <a:t>26</a:t>
            </a:fld>
            <a:endParaRPr lang="en-US"/>
          </a:p>
        </p:txBody>
      </p:sp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>
          <a:xfrm>
            <a:off x="679768" y="4717631"/>
            <a:ext cx="5438140" cy="4465977"/>
          </a:xfrm>
        </p:spPr>
        <p:txBody>
          <a:bodyPr/>
          <a:lstStyle/>
          <a:p>
            <a:endParaRPr lang="es-PE"/>
          </a:p>
        </p:txBody>
      </p:sp>
      <p:sp>
        <p:nvSpPr>
          <p:cNvPr id="38916" name="3 Marcador de número de diapositiva"/>
          <p:cNvSpPr txBox="1">
            <a:spLocks noGrp="1"/>
          </p:cNvSpPr>
          <p:nvPr/>
        </p:nvSpPr>
        <p:spPr bwMode="auto">
          <a:xfrm>
            <a:off x="3848869" y="9428367"/>
            <a:ext cx="2947233" cy="49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E6C41B-E26A-43E7-B0A7-B6C8DE850419}" type="slidenum">
              <a:rPr lang="es-ES" sz="1200"/>
              <a:pPr algn="r"/>
              <a:t>26</a:t>
            </a:fld>
            <a:endParaRPr lang="es-E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C9F30-F0F7-45D2-BD11-4912A67D30E3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49690" y="9429672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7" tIns="47666" rIns="95337" bIns="47666" anchor="b"/>
          <a:lstStyle/>
          <a:p>
            <a:pPr algn="r" defTabSz="955161"/>
            <a:fld id="{5F280C14-7D20-484D-9192-7D82AF62AD83}" type="slidenum">
              <a:rPr lang="es-PE" sz="1200"/>
              <a:pPr algn="r" defTabSz="955161"/>
              <a:t>27</a:t>
            </a:fld>
            <a:endParaRPr lang="es-PE" sz="1200" dirty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7217"/>
            <a:ext cx="5438775" cy="4466351"/>
          </a:xfrm>
          <a:noFill/>
          <a:ln/>
        </p:spPr>
        <p:txBody>
          <a:bodyPr lIns="95337" tIns="47666" rIns="95337" bIns="47666"/>
          <a:lstStyle/>
          <a:p>
            <a:pPr eaLnBrk="1" hangingPunct="1">
              <a:spcBef>
                <a:spcPct val="0"/>
              </a:spcBef>
            </a:pPr>
            <a:endParaRPr lang="es-P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C9F30-F0F7-45D2-BD11-4912A67D30E3}" type="slidenum">
              <a:rPr lang="es-ES" smtClean="0"/>
              <a:pPr/>
              <a:t>28</a:t>
            </a:fld>
            <a:endParaRPr lang="es-E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49690" y="9429672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7" tIns="47666" rIns="95337" bIns="47666" anchor="b"/>
          <a:lstStyle/>
          <a:p>
            <a:pPr algn="r" defTabSz="955161"/>
            <a:fld id="{5F280C14-7D20-484D-9192-7D82AF62AD83}" type="slidenum">
              <a:rPr lang="es-PE" sz="1200"/>
              <a:pPr algn="r" defTabSz="955161"/>
              <a:t>28</a:t>
            </a:fld>
            <a:endParaRPr lang="es-PE" sz="1200" dirty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7217"/>
            <a:ext cx="5438775" cy="4466351"/>
          </a:xfrm>
          <a:noFill/>
          <a:ln/>
        </p:spPr>
        <p:txBody>
          <a:bodyPr lIns="95337" tIns="47666" rIns="95337" bIns="47666"/>
          <a:lstStyle/>
          <a:p>
            <a:pPr eaLnBrk="1" hangingPunct="1">
              <a:spcBef>
                <a:spcPct val="0"/>
              </a:spcBef>
            </a:pPr>
            <a:endParaRPr lang="es-P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C9F30-F0F7-45D2-BD11-4912A67D30E3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49690" y="9429672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7" tIns="47666" rIns="95337" bIns="47666" anchor="b"/>
          <a:lstStyle/>
          <a:p>
            <a:pPr algn="r" defTabSz="955161"/>
            <a:fld id="{5F280C14-7D20-484D-9192-7D82AF62AD83}" type="slidenum">
              <a:rPr lang="es-PE" sz="1200"/>
              <a:pPr algn="r" defTabSz="955161"/>
              <a:t>29</a:t>
            </a:fld>
            <a:endParaRPr lang="es-PE" sz="1200" dirty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7217"/>
            <a:ext cx="5438775" cy="4466351"/>
          </a:xfrm>
          <a:noFill/>
          <a:ln/>
        </p:spPr>
        <p:txBody>
          <a:bodyPr lIns="95337" tIns="47666" rIns="95337" bIns="47666"/>
          <a:lstStyle/>
          <a:p>
            <a:pPr eaLnBrk="1" hangingPunct="1">
              <a:spcBef>
                <a:spcPct val="0"/>
              </a:spcBef>
            </a:pPr>
            <a:endParaRPr lang="es-P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C9F30-F0F7-45D2-BD11-4912A67D30E3}" type="slidenum">
              <a:rPr lang="es-ES" smtClean="0"/>
              <a:pPr/>
              <a:t>30</a:t>
            </a:fld>
            <a:endParaRPr lang="es-E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49690" y="9429672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7" tIns="47666" rIns="95337" bIns="47666" anchor="b"/>
          <a:lstStyle/>
          <a:p>
            <a:pPr algn="r" defTabSz="955161"/>
            <a:fld id="{5F280C14-7D20-484D-9192-7D82AF62AD83}" type="slidenum">
              <a:rPr lang="es-PE" sz="1200"/>
              <a:pPr algn="r" defTabSz="955161"/>
              <a:t>30</a:t>
            </a:fld>
            <a:endParaRPr lang="es-PE" sz="1200" dirty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7217"/>
            <a:ext cx="5438775" cy="4466351"/>
          </a:xfrm>
          <a:noFill/>
          <a:ln/>
        </p:spPr>
        <p:txBody>
          <a:bodyPr lIns="95337" tIns="47666" rIns="95337" bIns="47666"/>
          <a:lstStyle/>
          <a:p>
            <a:pPr eaLnBrk="1" hangingPunct="1">
              <a:spcBef>
                <a:spcPct val="0"/>
              </a:spcBef>
            </a:pPr>
            <a:endParaRPr lang="es-P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6A4A7-0C32-45AF-814D-41B22058B56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87F68-9CB2-469E-8AFA-377FB656A34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AED6C-4C7B-41E4-8A7F-54D8B0A9954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4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5" indent="0" algn="ctr">
              <a:buNone/>
              <a:defRPr/>
            </a:lvl6pPr>
            <a:lvl7pPr marL="2057297" indent="0" algn="ctr">
              <a:buNone/>
              <a:defRPr/>
            </a:lvl7pPr>
            <a:lvl8pPr marL="2400180" indent="0" algn="ctr">
              <a:buNone/>
              <a:defRPr/>
            </a:lvl8pPr>
            <a:lvl9pPr marL="2743064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63C3E-07CD-4522-83A9-C228A16B1321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EE20-E678-413E-B83B-3AE4C3B9B21F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710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710" y="2906317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5" indent="0">
              <a:buNone/>
              <a:defRPr sz="1100"/>
            </a:lvl6pPr>
            <a:lvl7pPr marL="2057297" indent="0">
              <a:buNone/>
              <a:defRPr sz="1100"/>
            </a:lvl7pPr>
            <a:lvl8pPr marL="2400180" indent="0">
              <a:buNone/>
              <a:defRPr sz="1100"/>
            </a:lvl8pPr>
            <a:lvl9pPr marL="2743064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F4AF-A88D-446F-A540-755BC4053DF9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916" y="1214438"/>
            <a:ext cx="4046934" cy="4914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9152" y="1214438"/>
            <a:ext cx="4046935" cy="4914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33113-867C-403B-BC08-048A5CA44E2B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4716"/>
            <a:ext cx="4039791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5272"/>
            <a:ext cx="4039791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628" y="1534716"/>
            <a:ext cx="4042172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4628" y="2175272"/>
            <a:ext cx="4042172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9166-7A24-41D2-ACF6-78F07E508435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C3E2-2435-4AC9-B635-D50C0E92332A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E3191-5C03-4E4E-A888-A7E3F900C20E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450" y="272655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4705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A75E-FBDA-4390-A7DA-09CEAB0E4817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1AE20-D878-4BB5-8731-8E653184CCE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1891" y="4800601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1891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1891" y="5367339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220F3-6391-4FAF-9613-5611F5F7A644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0983-247A-4D7B-99A9-27A19F826AB4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80963"/>
            <a:ext cx="2057400" cy="60483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57900" cy="60483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10E6-52D9-4095-BE9A-DB60EBAAC3A3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0964"/>
            <a:ext cx="82296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67918" y="1214438"/>
            <a:ext cx="8208169" cy="4914900"/>
          </a:xfrm>
        </p:spPr>
        <p:txBody>
          <a:bodyPr/>
          <a:lstStyle/>
          <a:p>
            <a:pPr lvl="0"/>
            <a:endParaRPr lang="es-E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9BEA-9CB8-41F1-A91F-7A92F9E29937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0966"/>
            <a:ext cx="8229600" cy="9937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66725" y="1214438"/>
            <a:ext cx="8210550" cy="4914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86600" y="57912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13C9C-7213-42A6-A53F-7E14DE4592DC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:\Comunica\AGINVCOY\Informes\Inf_2007\Pub2007_xxx_Vineta Intranet.gif"/>
          <p:cNvPicPr>
            <a:picLocks noChangeAspect="1" noChangeArrowheads="1"/>
          </p:cNvPicPr>
          <p:nvPr userDrawn="1"/>
        </p:nvPicPr>
        <p:blipFill>
          <a:blip r:embed="rId2" cstate="print"/>
          <a:srcRect b="15749"/>
          <a:stretch>
            <a:fillRect/>
          </a:stretch>
        </p:blipFill>
        <p:spPr bwMode="auto">
          <a:xfrm>
            <a:off x="0" y="6047187"/>
            <a:ext cx="9144000" cy="81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67918" y="6597255"/>
            <a:ext cx="4969669" cy="260747"/>
          </a:xfrm>
        </p:spPr>
        <p:txBody>
          <a:bodyPr/>
          <a:lstStyle>
            <a:lvl1pPr algn="l">
              <a:defRPr sz="1400" b="1">
                <a:solidFill>
                  <a:srgbClr val="B2B2B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MX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52123" y="6400800"/>
            <a:ext cx="169187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BA082-454B-4C9F-9DF6-2707FB25CFAD}" type="slidenum">
              <a:rPr lang="es-MX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MX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CE03-2CD9-46CF-BDFB-C4A1534198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FC008-A24A-4D71-8B76-E8AF2D8F0B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C347D-63EB-4015-A1E1-F8BE8D8255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2F473-9E97-4CD0-9ED9-84DA6B0FC5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CCC44-F51B-4691-8326-E56B34BC429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69E7F-8175-4B7E-BCE6-99FA063A99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9FB0-9224-459A-8C7E-02B19135A4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689D-B14A-4A11-B3E5-EBB1E7D8B2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6AF8-15DE-4312-B25A-3A115476E7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7CEC9-4E77-458B-B105-6CFF6C5516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C8596-4711-4073-9527-A07311B3E4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5C5AB-58B4-4F4A-9C46-1F08992CF9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P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ED8E8-6D8D-421E-92F0-5A367205F7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C0AFD-E348-4081-8FC3-3FA98F2073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51A1D-D11A-4EC0-AD01-2316BDCF906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E54A5-4B4F-4FA0-8715-03EDBE3AC76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E79AC-108F-4D02-B638-D4AD6E064E6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0B7D4-1379-4A82-821E-E2461F81C95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C0AA1-639B-4EA8-9A67-3A785CA7F78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A8A04-166F-4FBE-92E0-5848A77087B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A6EDD2-7673-477A-8C0F-27B61D96C5CF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0964"/>
            <a:ext cx="82296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69" tIns="44085" rIns="88169" bIns="440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PE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918" y="1214438"/>
            <a:ext cx="8208169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69" tIns="44085" rIns="88169" bIns="44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 smtClean="0"/>
              <a:t>Haga clic para modificar el estilo de texto del patrón</a:t>
            </a:r>
          </a:p>
          <a:p>
            <a:pPr lvl="1"/>
            <a:r>
              <a:rPr lang="es-PE" smtClean="0"/>
              <a:t>Segundo nivel</a:t>
            </a:r>
          </a:p>
          <a:p>
            <a:pPr lvl="2"/>
            <a:r>
              <a:rPr lang="es-PE" smtClean="0"/>
              <a:t>Tercer nivel</a:t>
            </a:r>
          </a:p>
          <a:p>
            <a:pPr lvl="3"/>
            <a:r>
              <a:rPr lang="es-PE" smtClean="0"/>
              <a:t>Cuarto nivel</a:t>
            </a:r>
          </a:p>
          <a:p>
            <a:pPr lvl="4"/>
            <a:r>
              <a:rPr lang="es-PE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69" tIns="44085" rIns="88169" bIns="4408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829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69" tIns="44085" rIns="88169" bIns="4408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PE">
              <a:solidFill>
                <a:srgbClr val="000000"/>
              </a:solidFill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237687"/>
            <a:ext cx="9144000" cy="62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0850" y="5886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69" tIns="44085" rIns="88169" bIns="44085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fld id="{C28917F8-A869-490A-8F9F-B966DDAE73CA}" type="slidenum">
              <a:rPr lang="es-PE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88221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221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2pPr>
      <a:lvl3pPr algn="ctr" defTabSz="88221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3pPr>
      <a:lvl4pPr algn="ctr" defTabSz="88221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4pPr>
      <a:lvl5pPr algn="ctr" defTabSz="88221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5pPr>
      <a:lvl6pPr marL="342884" algn="ctr" defTabSz="882210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6pPr>
      <a:lvl7pPr marL="685766" algn="ctr" defTabSz="882210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7pPr>
      <a:lvl8pPr marL="1028649" algn="ctr" defTabSz="882210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8pPr>
      <a:lvl9pPr marL="1371532" algn="ctr" defTabSz="882210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9pPr>
    </p:titleStyle>
    <p:bodyStyle>
      <a:lvl1pPr marL="588140" indent="-588140" algn="l" defTabSz="882210" rtl="0" eaLnBrk="0" fontAlgn="base" hangingPunct="0">
        <a:spcBef>
          <a:spcPct val="20000"/>
        </a:spcBef>
        <a:spcAft>
          <a:spcPct val="0"/>
        </a:spcAft>
        <a:buAutoNum type="alphaLcPeriod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954833" indent="-514325" algn="l" defTabSz="882210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322719" indent="-440509" algn="l" defTabSz="882210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689413" indent="-366695" algn="l" defTabSz="88221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31113" indent="-367886" algn="l" defTabSz="88221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3995" indent="-367886" algn="l" defTabSz="88221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16878" indent="-367886" algn="l" defTabSz="88221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159761" indent="-367886" algn="l" defTabSz="88221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502645" indent="-367886" algn="l" defTabSz="88221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C2F451-1763-48C8-A98F-D6ECF436AB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emf"/><Relationship Id="rId1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5" Type="http://schemas.openxmlformats.org/officeDocument/2006/relationships/image" Target="../media/image6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jpeg"/><Relationship Id="rId3" Type="http://schemas.openxmlformats.org/officeDocument/2006/relationships/image" Target="../media/image66.jpe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9.jpe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jpe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emf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jpe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jpeg"/><Relationship Id="rId3" Type="http://schemas.openxmlformats.org/officeDocument/2006/relationships/image" Target="../media/image138.png"/><Relationship Id="rId21" Type="http://schemas.openxmlformats.org/officeDocument/2006/relationships/image" Target="../media/image156.wmf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137.jpeg"/><Relationship Id="rId16" Type="http://schemas.openxmlformats.org/officeDocument/2006/relationships/image" Target="../media/image151.png"/><Relationship Id="rId20" Type="http://schemas.openxmlformats.org/officeDocument/2006/relationships/image" Target="../media/image15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jpe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85786" y="2071678"/>
            <a:ext cx="6572296" cy="792163"/>
          </a:xfrm>
        </p:spPr>
        <p:txBody>
          <a:bodyPr/>
          <a:lstStyle/>
          <a:p>
            <a:pPr algn="l"/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Reflexiones sobre la </a:t>
            </a:r>
            <a:r>
              <a:rPr lang="es-E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economía peruana</a:t>
            </a: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7550" y="5300668"/>
            <a:ext cx="6400800" cy="865187"/>
          </a:xfrm>
        </p:spPr>
        <p:txBody>
          <a:bodyPr/>
          <a:lstStyle/>
          <a:p>
            <a:pPr marL="0" indent="0" algn="r">
              <a:buNone/>
            </a:pPr>
            <a:r>
              <a:rPr 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Patricia </a:t>
            </a:r>
            <a:r>
              <a:rPr lang="es-E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Teullet</a:t>
            </a:r>
            <a:endParaRPr lang="es-ES" sz="2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0" indent="0" algn="r">
              <a:buNone/>
            </a:pPr>
            <a:r>
              <a:rPr lang="es-ES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Junio 2011</a:t>
            </a:r>
            <a:endParaRPr lang="es-ES" sz="2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78" name="AutoShape 6" descr="http://mail.google.com/mail/?ui=2&amp;ik=fd320cb232&amp;view=att&amp;th=12fc7e6059439478&amp;attid=0.1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cxnSp>
        <p:nvCxnSpPr>
          <p:cNvPr id="11" name="10 Conector recto"/>
          <p:cNvCxnSpPr/>
          <p:nvPr/>
        </p:nvCxnSpPr>
        <p:spPr>
          <a:xfrm>
            <a:off x="857224" y="3429000"/>
            <a:ext cx="4786346" cy="15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14348" y="2714620"/>
            <a:ext cx="7500990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Pero donde el empleo informal ronda el 75%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14747200911082312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"/>
            <a:ext cx="8788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3000372"/>
            <a:ext cx="8606952" cy="63247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3900" b="1" dirty="0" smtClean="0">
                <a:latin typeface="Calibri" pitchFamily="34" charset="0"/>
              </a:rPr>
              <a:t>Un país con mayor capacidad adquisitiva</a:t>
            </a:r>
            <a:endParaRPr lang="es-PE" sz="39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nciert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357166"/>
            <a:ext cx="9144000" cy="6096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0380" y="6572272"/>
            <a:ext cx="4897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b="0" dirty="0">
                <a:solidFill>
                  <a:schemeClr val="tx1"/>
                </a:solidFill>
                <a:effectLst/>
                <a:latin typeface="Arial" charset="0"/>
              </a:rPr>
              <a:t>Foto: </a:t>
            </a:r>
            <a:r>
              <a:rPr lang="es-ES" sz="800" b="0" dirty="0" smtClean="0">
                <a:solidFill>
                  <a:schemeClr val="tx1"/>
                </a:solidFill>
                <a:effectLst/>
                <a:latin typeface="Arial" charset="0"/>
              </a:rPr>
              <a:t>Andina</a:t>
            </a:r>
            <a:r>
              <a:rPr lang="es-ES" sz="800" b="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14348" y="2786058"/>
            <a:ext cx="7429552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Pero donde 7 de cada 10 niños no entienden lo que leen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57190"/>
            <a:ext cx="9149829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6571142"/>
            <a:ext cx="47720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 smtClean="0"/>
              <a:t>Foto: </a:t>
            </a:r>
            <a:r>
              <a:rPr lang="es-PE" sz="800" dirty="0"/>
              <a:t>Martín </a:t>
            </a:r>
            <a:r>
              <a:rPr lang="es-PE" sz="800" dirty="0" err="1"/>
              <a:t>Pauca</a:t>
            </a:r>
            <a:r>
              <a:rPr lang="es-PE" sz="800" dirty="0"/>
              <a:t>/Archivo “La República”</a:t>
            </a:r>
            <a:endParaRPr lang="es-E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2844" y="2500306"/>
            <a:ext cx="8429683" cy="19205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Un país donde la industria no primaria creció a un promedio de 8% en los últimos 5 años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 Camis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2844" y="6571142"/>
            <a:ext cx="17331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 smtClean="0"/>
              <a:t>Foto: ANDINA/Alberto Orbegoso .</a:t>
            </a:r>
            <a:endParaRPr lang="es-P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2760824"/>
            <a:ext cx="8501122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Pero donde existían 227 conflictos sociales a fines de mayo del 2011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no arde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19795" cy="4214818"/>
          </a:xfrm>
          <a:prstGeom prst="rect">
            <a:avLst/>
          </a:prstGeom>
        </p:spPr>
      </p:pic>
      <p:pic>
        <p:nvPicPr>
          <p:cNvPr id="3" name="Picture 6" descr="AMAZON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1086" y="3000372"/>
            <a:ext cx="528294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85918" y="3000372"/>
            <a:ext cx="5301432" cy="7017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¿En qué país vivimos?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72868" y="3070706"/>
            <a:ext cx="6613842" cy="7017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¿Es el modelo el problema?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25189"/>
            <a:ext cx="5429288" cy="333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396430" y="325442"/>
            <a:ext cx="7919987" cy="1317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crecimiento económico es motor del empleo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8675" name="Rectangle 57"/>
          <p:cNvSpPr>
            <a:spLocks noChangeArrowheads="1"/>
          </p:cNvSpPr>
          <p:nvPr/>
        </p:nvSpPr>
        <p:spPr bwMode="auto">
          <a:xfrm>
            <a:off x="428596" y="6381751"/>
            <a:ext cx="2116265" cy="1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</a:t>
            </a:r>
            <a:r>
              <a:rPr lang="es-PE" sz="800" dirty="0" smtClean="0">
                <a:ea typeface="ＭＳ Ｐゴシック" pitchFamily="34" charset="-128"/>
              </a:rPr>
              <a:t>INEI. Elaboración: COMEXPERU.</a:t>
            </a:r>
            <a:endParaRPr lang="es-PE" sz="800" dirty="0">
              <a:ea typeface="ＭＳ Ｐゴシック" pitchFamily="34" charset="-128"/>
            </a:endParaRPr>
          </a:p>
        </p:txBody>
      </p:sp>
      <p:pic>
        <p:nvPicPr>
          <p:cNvPr id="28676" name="Picture 2" descr="manufact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5061" y="4365105"/>
            <a:ext cx="266541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67544" y="1764106"/>
            <a:ext cx="5544616" cy="584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Empleo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en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empresas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de 10 y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más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trabajadores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(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Perú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urbano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; 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índice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mayo 2004=100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)</a:t>
            </a:r>
            <a:endParaRPr lang="es-MX" sz="1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5822426" y="2924945"/>
            <a:ext cx="45719" cy="2017861"/>
          </a:xfrm>
          <a:prstGeom prst="rightBrace">
            <a:avLst>
              <a:gd name="adj1" fmla="val 9259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es-PE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795939" y="3409836"/>
            <a:ext cx="1656382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39% de </a:t>
            </a:r>
            <a:r>
              <a:rPr lang="en-US" sz="1400" dirty="0" err="1" smtClean="0"/>
              <a:t>crecimiento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4500563" y="6524628"/>
            <a:ext cx="4110037" cy="196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 algn="r">
              <a:lnSpc>
                <a:spcPct val="80000"/>
              </a:lnSpc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PE" sz="800" dirty="0">
                <a:solidFill>
                  <a:srgbClr val="000000"/>
                </a:solidFill>
                <a:latin typeface="+mj-lt"/>
              </a:rPr>
              <a:t>Fuente: INEI, IPE.</a:t>
            </a:r>
          </a:p>
        </p:txBody>
      </p:sp>
      <p:sp>
        <p:nvSpPr>
          <p:cNvPr id="58377" name="Text Box 4"/>
          <p:cNvSpPr txBox="1">
            <a:spLocks noChangeArrowheads="1"/>
          </p:cNvSpPr>
          <p:nvPr/>
        </p:nvSpPr>
        <p:spPr bwMode="auto">
          <a:xfrm>
            <a:off x="366713" y="116635"/>
            <a:ext cx="7949703" cy="1325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</a:t>
            </a:r>
            <a:r>
              <a:rPr lang="es-PE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crecimiento </a:t>
            </a:r>
            <a:r>
              <a:rPr lang="es-PE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económico es motor del empleo</a:t>
            </a:r>
            <a:endParaRPr lang="es-PE" sz="2000" b="1" dirty="0">
              <a:latin typeface="Calibri" pitchFamily="34" charset="0"/>
            </a:endParaRPr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395288" y="1493484"/>
            <a:ext cx="5748348" cy="86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Crecimiento del empleo </a:t>
            </a:r>
            <a:r>
              <a:rPr 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de empresas de 10 y más trabajadores en principales ciudades, 2004-2010 </a:t>
            </a:r>
            <a:endParaRPr lang="es-E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Lucida Sans Unicode" pitchFamily="34" charset="0"/>
            </a:endParaRPr>
          </a:p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P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(Var. % del </a:t>
            </a:r>
            <a:r>
              <a:rPr lang="es-P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índice, dic-2010/dic-2004)</a:t>
            </a:r>
            <a:endParaRPr lang="es-PE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2428868"/>
            <a:ext cx="837898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95291" y="333377"/>
            <a:ext cx="8308975" cy="1479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latin typeface="Calibri" pitchFamily="34" charset="0"/>
              </a:rPr>
              <a:t>Reducción continua de la pobreza en los últimos 5 años, como nunca en la historia peruana.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00034" y="6453188"/>
            <a:ext cx="7059613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sz="800" dirty="0"/>
              <a:t>Fuente: BCRP, INEI. Elaboración: COMEXPERU.</a:t>
            </a:r>
            <a:endParaRPr lang="es-ES" sz="8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1749436"/>
            <a:ext cx="8365885" cy="467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7" name="Text Box 4"/>
          <p:cNvSpPr txBox="1">
            <a:spLocks noChangeArrowheads="1"/>
          </p:cNvSpPr>
          <p:nvPr/>
        </p:nvSpPr>
        <p:spPr bwMode="auto">
          <a:xfrm>
            <a:off x="252416" y="188915"/>
            <a:ext cx="8308975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</p:txBody>
      </p:sp>
      <p:sp>
        <p:nvSpPr>
          <p:cNvPr id="46085" name="Text Box 14"/>
          <p:cNvSpPr txBox="1">
            <a:spLocks noChangeArrowheads="1"/>
          </p:cNvSpPr>
          <p:nvPr/>
        </p:nvSpPr>
        <p:spPr bwMode="auto">
          <a:xfrm>
            <a:off x="395289" y="6454775"/>
            <a:ext cx="273685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/>
              <a:t>Fuente: </a:t>
            </a:r>
            <a:r>
              <a:rPr lang="es-ES" sz="800" dirty="0" smtClean="0"/>
              <a:t>INEI.</a:t>
            </a:r>
            <a:endParaRPr lang="es-ES" sz="800" dirty="0"/>
          </a:p>
        </p:txBody>
      </p:sp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706" y="1096497"/>
            <a:ext cx="3721964" cy="504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1942" y="1167936"/>
            <a:ext cx="3740586" cy="494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3012" name="Picture 4" descr="l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5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28596" y="6572272"/>
            <a:ext cx="2555875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800" dirty="0">
                <a:solidFill>
                  <a:schemeClr val="bg1"/>
                </a:solidFill>
              </a:rPr>
              <a:t>Fotografía: </a:t>
            </a:r>
            <a:r>
              <a:rPr lang="es-ES" sz="800" dirty="0" err="1">
                <a:solidFill>
                  <a:schemeClr val="bg1"/>
                </a:solidFill>
              </a:rPr>
              <a:t>Marianna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Mindreau</a:t>
            </a:r>
            <a:r>
              <a:rPr lang="es-ES" sz="800" dirty="0">
                <a:solidFill>
                  <a:schemeClr val="bg1"/>
                </a:solidFill>
              </a:rPr>
              <a:t> Puente. 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23850" y="333380"/>
            <a:ext cx="6408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Esto está cambiando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935290"/>
            <a:ext cx="4114800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2373313" y="1986979"/>
            <a:ext cx="428625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s-PE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Ingreso promedio mensual por hogar</a:t>
            </a:r>
          </a:p>
          <a:p>
            <a:pPr algn="ctr"/>
            <a:r>
              <a:rPr lang="es-P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(S/. corrientes)</a:t>
            </a:r>
            <a:endParaRPr lang="es-E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4500564" y="2657476"/>
            <a:ext cx="4500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s-PE" sz="1600" b="1" dirty="0">
                <a:solidFill>
                  <a:srgbClr val="000000"/>
                </a:solidFill>
                <a:latin typeface="Calibri" pitchFamily="34" charset="0"/>
              </a:rPr>
              <a:t>Por región</a:t>
            </a:r>
            <a:endParaRPr lang="es-E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" name="15 Grupo"/>
          <p:cNvGrpSpPr>
            <a:grpSpLocks/>
          </p:cNvGrpSpPr>
          <p:nvPr/>
        </p:nvGrpSpPr>
        <p:grpSpPr bwMode="auto">
          <a:xfrm>
            <a:off x="4357688" y="2954338"/>
            <a:ext cx="4714875" cy="3714750"/>
            <a:chOff x="4429125" y="2428875"/>
            <a:chExt cx="4714875" cy="3714750"/>
          </a:xfrm>
        </p:grpSpPr>
        <p:pic>
          <p:nvPicPr>
            <p:cNvPr id="37894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427" y="2428875"/>
              <a:ext cx="4121573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5" name="11 CuadroTexto"/>
            <p:cNvSpPr txBox="1">
              <a:spLocks noChangeArrowheads="1"/>
            </p:cNvSpPr>
            <p:nvPr/>
          </p:nvSpPr>
          <p:spPr bwMode="auto">
            <a:xfrm>
              <a:off x="4429125" y="2641148"/>
              <a:ext cx="12144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000" b="1" dirty="0">
                  <a:solidFill>
                    <a:srgbClr val="000000"/>
                  </a:solidFill>
                </a:rPr>
                <a:t>Lima Metro.</a:t>
              </a:r>
            </a:p>
          </p:txBody>
        </p:sp>
        <p:sp>
          <p:nvSpPr>
            <p:cNvPr id="37896" name="12 CuadroTexto"/>
            <p:cNvSpPr txBox="1">
              <a:spLocks noChangeArrowheads="1"/>
            </p:cNvSpPr>
            <p:nvPr/>
          </p:nvSpPr>
          <p:spPr bwMode="auto">
            <a:xfrm>
              <a:off x="4429125" y="3276290"/>
              <a:ext cx="12144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000" b="1" dirty="0">
                  <a:solidFill>
                    <a:srgbClr val="000000"/>
                  </a:solidFill>
                </a:rPr>
                <a:t>Nacional</a:t>
              </a:r>
            </a:p>
          </p:txBody>
        </p:sp>
        <p:sp>
          <p:nvSpPr>
            <p:cNvPr id="37897" name="13 CuadroTexto"/>
            <p:cNvSpPr txBox="1">
              <a:spLocks noChangeArrowheads="1"/>
            </p:cNvSpPr>
            <p:nvPr/>
          </p:nvSpPr>
          <p:spPr bwMode="auto">
            <a:xfrm>
              <a:off x="4429125" y="3914789"/>
              <a:ext cx="12144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000" b="1" dirty="0">
                  <a:solidFill>
                    <a:srgbClr val="000000"/>
                  </a:solidFill>
                </a:rPr>
                <a:t>Costa</a:t>
              </a:r>
            </a:p>
          </p:txBody>
        </p:sp>
        <p:sp>
          <p:nvSpPr>
            <p:cNvPr id="37898" name="14 CuadroTexto"/>
            <p:cNvSpPr txBox="1">
              <a:spLocks noChangeArrowheads="1"/>
            </p:cNvSpPr>
            <p:nvPr/>
          </p:nvSpPr>
          <p:spPr bwMode="auto">
            <a:xfrm>
              <a:off x="4429125" y="4611539"/>
              <a:ext cx="12144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000" b="1" dirty="0">
                  <a:solidFill>
                    <a:srgbClr val="000000"/>
                  </a:solidFill>
                </a:rPr>
                <a:t>Selva</a:t>
              </a:r>
            </a:p>
          </p:txBody>
        </p:sp>
        <p:sp>
          <p:nvSpPr>
            <p:cNvPr id="37899" name="15 CuadroTexto"/>
            <p:cNvSpPr txBox="1">
              <a:spLocks noChangeArrowheads="1"/>
            </p:cNvSpPr>
            <p:nvPr/>
          </p:nvSpPr>
          <p:spPr bwMode="auto">
            <a:xfrm>
              <a:off x="4429125" y="5186751"/>
              <a:ext cx="1214438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000" b="1" dirty="0">
                  <a:solidFill>
                    <a:srgbClr val="000000"/>
                  </a:solidFill>
                </a:rPr>
                <a:t>Sierra</a:t>
              </a:r>
            </a:p>
          </p:txBody>
        </p:sp>
      </p:grpSp>
      <p:sp>
        <p:nvSpPr>
          <p:cNvPr id="37900" name="Text Box 2"/>
          <p:cNvSpPr txBox="1">
            <a:spLocks noChangeArrowheads="1"/>
          </p:cNvSpPr>
          <p:nvPr/>
        </p:nvSpPr>
        <p:spPr bwMode="auto">
          <a:xfrm>
            <a:off x="107950" y="2646368"/>
            <a:ext cx="3854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s-PE" sz="1600" b="1" dirty="0">
                <a:solidFill>
                  <a:srgbClr val="000000"/>
                </a:solidFill>
                <a:latin typeface="Calibri" pitchFamily="34" charset="0"/>
              </a:rPr>
              <a:t>Por quintil </a:t>
            </a:r>
          </a:p>
        </p:txBody>
      </p:sp>
      <p:sp>
        <p:nvSpPr>
          <p:cNvPr id="37901" name="Rectangle 57"/>
          <p:cNvSpPr>
            <a:spLocks noChangeArrowheads="1"/>
          </p:cNvSpPr>
          <p:nvPr/>
        </p:nvSpPr>
        <p:spPr bwMode="auto">
          <a:xfrm>
            <a:off x="255589" y="6597650"/>
            <a:ext cx="1579562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MEF.</a:t>
            </a:r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252413" y="163549"/>
            <a:ext cx="8496300" cy="1479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  <a:p>
            <a:pPr algn="just">
              <a:spcBef>
                <a:spcPct val="50000"/>
              </a:spcBef>
            </a:pPr>
            <a:r>
              <a:rPr lang="es-MX" sz="2000" b="1" dirty="0">
                <a:latin typeface="Calibri" pitchFamily="34" charset="0"/>
              </a:rPr>
              <a:t>En los últimos años, los sectores </a:t>
            </a:r>
            <a:r>
              <a:rPr lang="es-MX" sz="2000" b="1" dirty="0" smtClean="0">
                <a:latin typeface="Calibri" pitchFamily="34" charset="0"/>
              </a:rPr>
              <a:t>de menores recursos </a:t>
            </a:r>
            <a:r>
              <a:rPr lang="es-MX" sz="2000" b="1" dirty="0">
                <a:latin typeface="Calibri" pitchFamily="34" charset="0"/>
              </a:rPr>
              <a:t>y las regiones se han visto muy favorecidos por el crecimiento económico. 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1763713" y="5229227"/>
            <a:ext cx="360362" cy="36036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s-PE">
              <a:solidFill>
                <a:srgbClr val="CC0000"/>
              </a:solidFill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1476377" y="5805490"/>
            <a:ext cx="360363" cy="36036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s-PE">
              <a:solidFill>
                <a:srgbClr val="CC0000"/>
              </a:solidFill>
            </a:endParaRP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7164388" y="5013326"/>
            <a:ext cx="360362" cy="36036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s-PE">
              <a:solidFill>
                <a:srgbClr val="CC0000"/>
              </a:solidFill>
            </a:endParaRP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877055" y="5589589"/>
            <a:ext cx="358775" cy="36036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s-PE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85720" y="857232"/>
            <a:ext cx="8839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ctr"/>
          <a:lstStyle/>
          <a:p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Ingreso familiar: total Perú</a:t>
            </a:r>
          </a:p>
          <a:p>
            <a:r>
              <a:rPr lang="es-P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(% de hogares)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9" name="Text Box 68"/>
          <p:cNvSpPr txBox="1">
            <a:spLocks noChangeArrowheads="1"/>
          </p:cNvSpPr>
          <p:nvPr/>
        </p:nvSpPr>
        <p:spPr bwMode="auto">
          <a:xfrm>
            <a:off x="285720" y="6465114"/>
            <a:ext cx="4176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latin typeface="+mj-lt"/>
              </a:rPr>
              <a:t>Fuente: </a:t>
            </a:r>
            <a:r>
              <a:rPr lang="es-ES" sz="800" dirty="0" smtClean="0">
                <a:latin typeface="+mj-lt"/>
              </a:rPr>
              <a:t>INEI, </a:t>
            </a:r>
            <a:r>
              <a:rPr lang="es-ES" sz="800" dirty="0" err="1" smtClean="0">
                <a:latin typeface="+mj-lt"/>
              </a:rPr>
              <a:t>Macroconsult</a:t>
            </a:r>
            <a:r>
              <a:rPr lang="es-ES" sz="800" dirty="0" smtClean="0">
                <a:latin typeface="+mj-lt"/>
              </a:rPr>
              <a:t>, </a:t>
            </a:r>
            <a:r>
              <a:rPr lang="es-ES" sz="800" dirty="0" err="1" smtClean="0">
                <a:latin typeface="+mj-lt"/>
              </a:rPr>
              <a:t>Interbank</a:t>
            </a:r>
            <a:r>
              <a:rPr lang="es-ES" sz="800" dirty="0" smtClean="0">
                <a:latin typeface="+mj-lt"/>
              </a:rPr>
              <a:t>.</a:t>
            </a:r>
            <a:endParaRPr lang="es-ES" sz="800" dirty="0">
              <a:latin typeface="+mj-lt"/>
            </a:endParaRPr>
          </a:p>
        </p:txBody>
      </p:sp>
      <p:grpSp>
        <p:nvGrpSpPr>
          <p:cNvPr id="2" name="133 Grupo"/>
          <p:cNvGrpSpPr/>
          <p:nvPr/>
        </p:nvGrpSpPr>
        <p:grpSpPr>
          <a:xfrm>
            <a:off x="3490590" y="2030401"/>
            <a:ext cx="1038225" cy="4068785"/>
            <a:chOff x="2309813" y="2649538"/>
            <a:chExt cx="1038225" cy="2714625"/>
          </a:xfrm>
        </p:grpSpPr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309813" y="4602163"/>
              <a:ext cx="61912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>
              <a:off x="2309813" y="4211638"/>
              <a:ext cx="103822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2" name="Rectangle 78"/>
            <p:cNvSpPr>
              <a:spLocks noChangeArrowheads="1"/>
            </p:cNvSpPr>
            <p:nvPr/>
          </p:nvSpPr>
          <p:spPr bwMode="auto">
            <a:xfrm>
              <a:off x="2309813" y="3821113"/>
              <a:ext cx="2952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3" name="Rectangle 79"/>
            <p:cNvSpPr>
              <a:spLocks noChangeArrowheads="1"/>
            </p:cNvSpPr>
            <p:nvPr/>
          </p:nvSpPr>
          <p:spPr bwMode="auto">
            <a:xfrm>
              <a:off x="2309813" y="3430588"/>
              <a:ext cx="95250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4" name="Rectangle 80"/>
            <p:cNvSpPr>
              <a:spLocks noChangeArrowheads="1"/>
            </p:cNvSpPr>
            <p:nvPr/>
          </p:nvSpPr>
          <p:spPr bwMode="auto">
            <a:xfrm>
              <a:off x="2309813" y="3040063"/>
              <a:ext cx="666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5" name="Rectangle 81"/>
            <p:cNvSpPr>
              <a:spLocks noChangeArrowheads="1"/>
            </p:cNvSpPr>
            <p:nvPr/>
          </p:nvSpPr>
          <p:spPr bwMode="auto">
            <a:xfrm>
              <a:off x="2309813" y="2649538"/>
              <a:ext cx="19050" cy="371475"/>
            </a:xfrm>
            <a:prstGeom prst="rect">
              <a:avLst/>
            </a:prstGeom>
            <a:solidFill>
              <a:srgbClr val="7793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2309813" y="4992688"/>
              <a:ext cx="581025" cy="37147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</p:grpSp>
      <p:sp>
        <p:nvSpPr>
          <p:cNvPr id="1109" name="Rectangle 85"/>
          <p:cNvSpPr>
            <a:spLocks noChangeArrowheads="1"/>
          </p:cNvSpPr>
          <p:nvPr/>
        </p:nvSpPr>
        <p:spPr bwMode="auto">
          <a:xfrm>
            <a:off x="4187502" y="5732758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21%</a:t>
            </a:r>
          </a:p>
        </p:txBody>
      </p: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4222427" y="5145044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23%</a:t>
            </a:r>
          </a:p>
        </p:txBody>
      </p:sp>
      <p:sp>
        <p:nvSpPr>
          <p:cNvPr id="1111" name="Rectangle 87"/>
          <p:cNvSpPr>
            <a:spLocks noChangeArrowheads="1"/>
          </p:cNvSpPr>
          <p:nvPr/>
        </p:nvSpPr>
        <p:spPr bwMode="auto">
          <a:xfrm>
            <a:off x="4646290" y="4557331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38%</a:t>
            </a:r>
          </a:p>
        </p:txBody>
      </p:sp>
      <p:sp>
        <p:nvSpPr>
          <p:cNvPr id="1112" name="Rectangle 88"/>
          <p:cNvSpPr>
            <a:spLocks noChangeArrowheads="1"/>
          </p:cNvSpPr>
          <p:nvPr/>
        </p:nvSpPr>
        <p:spPr bwMode="auto">
          <a:xfrm>
            <a:off x="3906515" y="3971997"/>
            <a:ext cx="2977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11%</a:t>
            </a:r>
          </a:p>
        </p:txBody>
      </p:sp>
      <p:sp>
        <p:nvSpPr>
          <p:cNvPr id="1113" name="Rectangle 89"/>
          <p:cNvSpPr>
            <a:spLocks noChangeArrowheads="1"/>
          </p:cNvSpPr>
          <p:nvPr/>
        </p:nvSpPr>
        <p:spPr bwMode="auto">
          <a:xfrm>
            <a:off x="3706490" y="3384283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3%</a:t>
            </a:r>
          </a:p>
        </p:txBody>
      </p:sp>
      <p:sp>
        <p:nvSpPr>
          <p:cNvPr id="1114" name="Rectangle 90"/>
          <p:cNvSpPr>
            <a:spLocks noChangeArrowheads="1"/>
          </p:cNvSpPr>
          <p:nvPr/>
        </p:nvSpPr>
        <p:spPr bwMode="auto">
          <a:xfrm>
            <a:off x="3676327" y="2796570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2%</a:t>
            </a:r>
          </a:p>
        </p:txBody>
      </p:sp>
      <p:sp>
        <p:nvSpPr>
          <p:cNvPr id="1115" name="Rectangle 91"/>
          <p:cNvSpPr>
            <a:spLocks noChangeArrowheads="1"/>
          </p:cNvSpPr>
          <p:nvPr/>
        </p:nvSpPr>
        <p:spPr bwMode="auto">
          <a:xfrm>
            <a:off x="3631877" y="2211236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1%</a:t>
            </a:r>
          </a:p>
        </p:txBody>
      </p:sp>
      <p:sp>
        <p:nvSpPr>
          <p:cNvPr id="1127" name="Rectangle 103"/>
          <p:cNvSpPr>
            <a:spLocks noChangeArrowheads="1"/>
          </p:cNvSpPr>
          <p:nvPr/>
        </p:nvSpPr>
        <p:spPr bwMode="auto">
          <a:xfrm>
            <a:off x="6363266" y="2016125"/>
            <a:ext cx="1628775" cy="4097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39A6"/>
              </a:solidFill>
              <a:latin typeface="+mj-lt"/>
            </a:endParaRPr>
          </a:p>
        </p:txBody>
      </p:sp>
      <p:grpSp>
        <p:nvGrpSpPr>
          <p:cNvPr id="3" name="134 Grupo"/>
          <p:cNvGrpSpPr/>
          <p:nvPr/>
        </p:nvGrpSpPr>
        <p:grpSpPr>
          <a:xfrm>
            <a:off x="6363266" y="2030401"/>
            <a:ext cx="933450" cy="4068785"/>
            <a:chOff x="5272088" y="2649538"/>
            <a:chExt cx="933450" cy="2714625"/>
          </a:xfrm>
        </p:grpSpPr>
        <p:sp>
          <p:nvSpPr>
            <p:cNvPr id="1128" name="Rectangle 104"/>
            <p:cNvSpPr>
              <a:spLocks noChangeArrowheads="1"/>
            </p:cNvSpPr>
            <p:nvPr/>
          </p:nvSpPr>
          <p:spPr bwMode="auto">
            <a:xfrm>
              <a:off x="5272088" y="4602163"/>
              <a:ext cx="44767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29" name="Rectangle 105"/>
            <p:cNvSpPr>
              <a:spLocks noChangeArrowheads="1"/>
            </p:cNvSpPr>
            <p:nvPr/>
          </p:nvSpPr>
          <p:spPr bwMode="auto">
            <a:xfrm>
              <a:off x="5272088" y="4211638"/>
              <a:ext cx="933450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30" name="Rectangle 106"/>
            <p:cNvSpPr>
              <a:spLocks noChangeArrowheads="1"/>
            </p:cNvSpPr>
            <p:nvPr/>
          </p:nvSpPr>
          <p:spPr bwMode="auto">
            <a:xfrm>
              <a:off x="5272088" y="3821113"/>
              <a:ext cx="571500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31" name="Rectangle 107"/>
            <p:cNvSpPr>
              <a:spLocks noChangeArrowheads="1"/>
            </p:cNvSpPr>
            <p:nvPr/>
          </p:nvSpPr>
          <p:spPr bwMode="auto">
            <a:xfrm>
              <a:off x="5272088" y="3430588"/>
              <a:ext cx="20002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32" name="Rectangle 108"/>
            <p:cNvSpPr>
              <a:spLocks noChangeArrowheads="1"/>
            </p:cNvSpPr>
            <p:nvPr/>
          </p:nvSpPr>
          <p:spPr bwMode="auto">
            <a:xfrm>
              <a:off x="5272088" y="3040063"/>
              <a:ext cx="1428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33" name="Rectangle 109"/>
            <p:cNvSpPr>
              <a:spLocks noChangeArrowheads="1"/>
            </p:cNvSpPr>
            <p:nvPr/>
          </p:nvSpPr>
          <p:spPr bwMode="auto">
            <a:xfrm>
              <a:off x="5272088" y="2649538"/>
              <a:ext cx="38100" cy="371475"/>
            </a:xfrm>
            <a:prstGeom prst="rect">
              <a:avLst/>
            </a:prstGeom>
            <a:solidFill>
              <a:srgbClr val="7793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134" name="Rectangle 110"/>
            <p:cNvSpPr>
              <a:spLocks noChangeArrowheads="1"/>
            </p:cNvSpPr>
            <p:nvPr/>
          </p:nvSpPr>
          <p:spPr bwMode="auto">
            <a:xfrm>
              <a:off x="5272088" y="4992688"/>
              <a:ext cx="361950" cy="37147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</p:grpSp>
      <p:sp>
        <p:nvSpPr>
          <p:cNvPr id="1137" name="Rectangle 113"/>
          <p:cNvSpPr>
            <a:spLocks noChangeArrowheads="1"/>
          </p:cNvSpPr>
          <p:nvPr/>
        </p:nvSpPr>
        <p:spPr bwMode="auto">
          <a:xfrm>
            <a:off x="6799828" y="5732758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13%</a:t>
            </a:r>
          </a:p>
        </p:txBody>
      </p:sp>
      <p:sp>
        <p:nvSpPr>
          <p:cNvPr id="1138" name="Rectangle 114"/>
          <p:cNvSpPr>
            <a:spLocks noChangeArrowheads="1"/>
          </p:cNvSpPr>
          <p:nvPr/>
        </p:nvSpPr>
        <p:spPr bwMode="auto">
          <a:xfrm>
            <a:off x="6888728" y="5145044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17%</a:t>
            </a:r>
          </a:p>
        </p:txBody>
      </p:sp>
      <p:sp>
        <p:nvSpPr>
          <p:cNvPr id="1139" name="Rectangle 115"/>
          <p:cNvSpPr>
            <a:spLocks noChangeArrowheads="1"/>
          </p:cNvSpPr>
          <p:nvPr/>
        </p:nvSpPr>
        <p:spPr bwMode="auto">
          <a:xfrm>
            <a:off x="7376091" y="4557331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35%</a:t>
            </a:r>
          </a:p>
        </p:txBody>
      </p:sp>
      <p:sp>
        <p:nvSpPr>
          <p:cNvPr id="1140" name="Rectangle 116"/>
          <p:cNvSpPr>
            <a:spLocks noChangeArrowheads="1"/>
          </p:cNvSpPr>
          <p:nvPr/>
        </p:nvSpPr>
        <p:spPr bwMode="auto">
          <a:xfrm>
            <a:off x="7012553" y="3971997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21%</a:t>
            </a:r>
          </a:p>
        </p:txBody>
      </p:sp>
      <p:sp>
        <p:nvSpPr>
          <p:cNvPr id="1141" name="Rectangle 117"/>
          <p:cNvSpPr>
            <a:spLocks noChangeArrowheads="1"/>
          </p:cNvSpPr>
          <p:nvPr/>
        </p:nvSpPr>
        <p:spPr bwMode="auto">
          <a:xfrm>
            <a:off x="6649016" y="3384283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8%</a:t>
            </a:r>
          </a:p>
        </p:txBody>
      </p:sp>
      <p:sp>
        <p:nvSpPr>
          <p:cNvPr id="1142" name="Rectangle 118"/>
          <p:cNvSpPr>
            <a:spLocks noChangeArrowheads="1"/>
          </p:cNvSpPr>
          <p:nvPr/>
        </p:nvSpPr>
        <p:spPr bwMode="auto">
          <a:xfrm>
            <a:off x="6585516" y="2796570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5%</a:t>
            </a:r>
          </a:p>
        </p:txBody>
      </p:sp>
      <p:sp>
        <p:nvSpPr>
          <p:cNvPr id="1143" name="Rectangle 119"/>
          <p:cNvSpPr>
            <a:spLocks noChangeArrowheads="1"/>
          </p:cNvSpPr>
          <p:nvPr/>
        </p:nvSpPr>
        <p:spPr bwMode="auto">
          <a:xfrm>
            <a:off x="6487091" y="2211236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2%</a:t>
            </a:r>
          </a:p>
        </p:txBody>
      </p:sp>
      <p:grpSp>
        <p:nvGrpSpPr>
          <p:cNvPr id="4" name="135 Grupo"/>
          <p:cNvGrpSpPr/>
          <p:nvPr/>
        </p:nvGrpSpPr>
        <p:grpSpPr>
          <a:xfrm flipH="1">
            <a:off x="2452365" y="2030401"/>
            <a:ext cx="1038225" cy="4068785"/>
            <a:chOff x="2309813" y="2649538"/>
            <a:chExt cx="1038225" cy="2714625"/>
          </a:xfrm>
        </p:grpSpPr>
        <p:sp>
          <p:nvSpPr>
            <p:cNvPr id="137" name="Rectangle 76"/>
            <p:cNvSpPr>
              <a:spLocks noChangeArrowheads="1"/>
            </p:cNvSpPr>
            <p:nvPr/>
          </p:nvSpPr>
          <p:spPr bwMode="auto">
            <a:xfrm>
              <a:off x="2309813" y="4602163"/>
              <a:ext cx="61912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38" name="Rectangle 77"/>
            <p:cNvSpPr>
              <a:spLocks noChangeArrowheads="1"/>
            </p:cNvSpPr>
            <p:nvPr/>
          </p:nvSpPr>
          <p:spPr bwMode="auto">
            <a:xfrm>
              <a:off x="2309813" y="4211638"/>
              <a:ext cx="103822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39" name="Rectangle 78"/>
            <p:cNvSpPr>
              <a:spLocks noChangeArrowheads="1"/>
            </p:cNvSpPr>
            <p:nvPr/>
          </p:nvSpPr>
          <p:spPr bwMode="auto">
            <a:xfrm>
              <a:off x="2309813" y="3821113"/>
              <a:ext cx="2952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40" name="Rectangle 79"/>
            <p:cNvSpPr>
              <a:spLocks noChangeArrowheads="1"/>
            </p:cNvSpPr>
            <p:nvPr/>
          </p:nvSpPr>
          <p:spPr bwMode="auto">
            <a:xfrm>
              <a:off x="2309813" y="3430588"/>
              <a:ext cx="95250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41" name="Rectangle 80"/>
            <p:cNvSpPr>
              <a:spLocks noChangeArrowheads="1"/>
            </p:cNvSpPr>
            <p:nvPr/>
          </p:nvSpPr>
          <p:spPr bwMode="auto">
            <a:xfrm>
              <a:off x="2309813" y="3040063"/>
              <a:ext cx="666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42" name="Rectangle 81"/>
            <p:cNvSpPr>
              <a:spLocks noChangeArrowheads="1"/>
            </p:cNvSpPr>
            <p:nvPr/>
          </p:nvSpPr>
          <p:spPr bwMode="auto">
            <a:xfrm>
              <a:off x="2309813" y="2649538"/>
              <a:ext cx="19050" cy="371475"/>
            </a:xfrm>
            <a:prstGeom prst="rect">
              <a:avLst/>
            </a:prstGeom>
            <a:solidFill>
              <a:srgbClr val="7793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43" name="Rectangle 82"/>
            <p:cNvSpPr>
              <a:spLocks noChangeArrowheads="1"/>
            </p:cNvSpPr>
            <p:nvPr/>
          </p:nvSpPr>
          <p:spPr bwMode="auto">
            <a:xfrm>
              <a:off x="2309813" y="4992688"/>
              <a:ext cx="581025" cy="37147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</p:grpSp>
      <p:grpSp>
        <p:nvGrpSpPr>
          <p:cNvPr id="5" name="151 Grupo"/>
          <p:cNvGrpSpPr/>
          <p:nvPr/>
        </p:nvGrpSpPr>
        <p:grpSpPr>
          <a:xfrm flipH="1">
            <a:off x="5436096" y="2030401"/>
            <a:ext cx="933450" cy="4068785"/>
            <a:chOff x="5272088" y="2649538"/>
            <a:chExt cx="933450" cy="2714625"/>
          </a:xfrm>
        </p:grpSpPr>
        <p:sp>
          <p:nvSpPr>
            <p:cNvPr id="153" name="Rectangle 104"/>
            <p:cNvSpPr>
              <a:spLocks noChangeArrowheads="1"/>
            </p:cNvSpPr>
            <p:nvPr/>
          </p:nvSpPr>
          <p:spPr bwMode="auto">
            <a:xfrm>
              <a:off x="5272088" y="4602163"/>
              <a:ext cx="447675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4" name="Rectangle 105"/>
            <p:cNvSpPr>
              <a:spLocks noChangeArrowheads="1"/>
            </p:cNvSpPr>
            <p:nvPr/>
          </p:nvSpPr>
          <p:spPr bwMode="auto">
            <a:xfrm>
              <a:off x="5272088" y="4211638"/>
              <a:ext cx="933450" cy="371475"/>
            </a:xfrm>
            <a:prstGeom prst="rect">
              <a:avLst/>
            </a:prstGeom>
            <a:solidFill>
              <a:srgbClr val="D996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5" name="Rectangle 106"/>
            <p:cNvSpPr>
              <a:spLocks noChangeArrowheads="1"/>
            </p:cNvSpPr>
            <p:nvPr/>
          </p:nvSpPr>
          <p:spPr bwMode="auto">
            <a:xfrm>
              <a:off x="5272088" y="3821113"/>
              <a:ext cx="571500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6" name="Rectangle 107"/>
            <p:cNvSpPr>
              <a:spLocks noChangeArrowheads="1"/>
            </p:cNvSpPr>
            <p:nvPr/>
          </p:nvSpPr>
          <p:spPr bwMode="auto">
            <a:xfrm>
              <a:off x="5272088" y="3430588"/>
              <a:ext cx="20002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7" name="Rectangle 108"/>
            <p:cNvSpPr>
              <a:spLocks noChangeArrowheads="1"/>
            </p:cNvSpPr>
            <p:nvPr/>
          </p:nvSpPr>
          <p:spPr bwMode="auto">
            <a:xfrm>
              <a:off x="5272088" y="3040063"/>
              <a:ext cx="142875" cy="371475"/>
            </a:xfrm>
            <a:prstGeom prst="rect">
              <a:avLst/>
            </a:prstGeom>
            <a:solidFill>
              <a:srgbClr val="D7E4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8" name="Rectangle 109"/>
            <p:cNvSpPr>
              <a:spLocks noChangeArrowheads="1"/>
            </p:cNvSpPr>
            <p:nvPr/>
          </p:nvSpPr>
          <p:spPr bwMode="auto">
            <a:xfrm>
              <a:off x="5272088" y="2649538"/>
              <a:ext cx="38100" cy="371475"/>
            </a:xfrm>
            <a:prstGeom prst="rect">
              <a:avLst/>
            </a:prstGeom>
            <a:solidFill>
              <a:srgbClr val="7793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  <p:sp>
          <p:nvSpPr>
            <p:cNvPr id="159" name="Rectangle 110"/>
            <p:cNvSpPr>
              <a:spLocks noChangeArrowheads="1"/>
            </p:cNvSpPr>
            <p:nvPr/>
          </p:nvSpPr>
          <p:spPr bwMode="auto">
            <a:xfrm>
              <a:off x="5272088" y="4992688"/>
              <a:ext cx="361950" cy="37147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00" b="1">
                <a:solidFill>
                  <a:srgbClr val="0039A6"/>
                </a:solidFill>
                <a:latin typeface="+mj-lt"/>
              </a:endParaRPr>
            </a:p>
          </p:txBody>
        </p:sp>
      </p:grpSp>
      <p:graphicFrame>
        <p:nvGraphicFramePr>
          <p:cNvPr id="160" name="159 Tabla"/>
          <p:cNvGraphicFramePr>
            <a:graphicFrameLocks noGrp="1"/>
          </p:cNvGraphicFramePr>
          <p:nvPr/>
        </p:nvGraphicFramePr>
        <p:xfrm>
          <a:off x="179512" y="2009421"/>
          <a:ext cx="1837432" cy="4104044"/>
        </p:xfrm>
        <a:graphic>
          <a:graphicData uri="http://schemas.openxmlformats.org/drawingml/2006/table">
            <a:tbl>
              <a:tblPr/>
              <a:tblGrid>
                <a:gridCol w="1837432"/>
              </a:tblGrid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8000"/>
                          </a:solidFill>
                          <a:latin typeface="+mj-lt"/>
                        </a:rPr>
                        <a:t>Más de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1,500 y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1,000 y S/. 1,500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550 y S/.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202 y S/. 550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113 y S/. 202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2"/>
                          </a:solidFill>
                          <a:latin typeface="+mj-lt"/>
                        </a:rPr>
                        <a:t>Menos de S/. 113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2" name="Rectangle 5"/>
          <p:cNvSpPr>
            <a:spLocks noChangeArrowheads="1"/>
          </p:cNvSpPr>
          <p:nvPr/>
        </p:nvSpPr>
        <p:spPr bwMode="auto">
          <a:xfrm flipV="1">
            <a:off x="2376376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2004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" name="Rectangle 5"/>
          <p:cNvSpPr>
            <a:spLocks noChangeArrowheads="1"/>
          </p:cNvSpPr>
          <p:nvPr/>
        </p:nvSpPr>
        <p:spPr bwMode="auto">
          <a:xfrm flipV="1">
            <a:off x="5238275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2009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64" name="163 Tabla"/>
          <p:cNvGraphicFramePr>
            <a:graphicFrameLocks noGrp="1"/>
          </p:cNvGraphicFramePr>
          <p:nvPr/>
        </p:nvGraphicFramePr>
        <p:xfrm>
          <a:off x="7932162" y="2009421"/>
          <a:ext cx="829358" cy="4104044"/>
        </p:xfrm>
        <a:graphic>
          <a:graphicData uri="http://schemas.openxmlformats.org/drawingml/2006/table">
            <a:tbl>
              <a:tblPr/>
              <a:tblGrid>
                <a:gridCol w="829358"/>
              </a:tblGrid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+1%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+3%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+5%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10%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-3%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-6%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-8%</a:t>
                      </a:r>
                      <a:endParaRPr lang="es-ES" sz="1200" b="1" i="0" u="none" strike="noStrike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5" name="Rectangle 5"/>
          <p:cNvSpPr>
            <a:spLocks noChangeArrowheads="1"/>
          </p:cNvSpPr>
          <p:nvPr/>
        </p:nvSpPr>
        <p:spPr bwMode="auto">
          <a:xfrm flipV="1">
            <a:off x="7884368" y="1628800"/>
            <a:ext cx="924946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+mn-lt"/>
              </a:rPr>
              <a:t>Dif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252413" y="163549"/>
            <a:ext cx="8496300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pobreza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79512" y="2009421"/>
          <a:ext cx="1837432" cy="4104044"/>
        </p:xfrm>
        <a:graphic>
          <a:graphicData uri="http://schemas.openxmlformats.org/drawingml/2006/table">
            <a:tbl>
              <a:tblPr/>
              <a:tblGrid>
                <a:gridCol w="1837432"/>
              </a:tblGrid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8000"/>
                          </a:solidFill>
                          <a:latin typeface="+mj-lt"/>
                        </a:rPr>
                        <a:t>Más de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1,500 y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1,000 y S/. 1,500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550 y S/.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273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550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121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273</a:t>
                      </a:r>
                      <a:endParaRPr lang="es-ES" sz="12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2"/>
                          </a:solidFill>
                          <a:latin typeface="+mj-lt"/>
                        </a:rPr>
                        <a:t>Menos de S/. </a:t>
                      </a:r>
                      <a:r>
                        <a:rPr lang="es-ES" sz="1200" b="1" i="0" u="none" strike="noStrike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121</a:t>
                      </a:r>
                      <a:endParaRPr lang="es-ES" sz="1200" b="1" i="0" u="none" strike="noStrik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 flipV="1">
            <a:off x="2376376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2004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flipV="1">
            <a:off x="5238275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2009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7932162" y="2009421"/>
          <a:ext cx="829358" cy="4104044"/>
        </p:xfrm>
        <a:graphic>
          <a:graphicData uri="http://schemas.openxmlformats.org/drawingml/2006/table">
            <a:tbl>
              <a:tblPr/>
              <a:tblGrid>
                <a:gridCol w="829358"/>
              </a:tblGrid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+2%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+5%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+7%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12%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-9%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-13%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-5%</a:t>
                      </a:r>
                      <a:endParaRPr lang="es-ES" sz="1200" b="1" i="0" u="none" strike="noStrike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 flipV="1">
            <a:off x="7884368" y="1628800"/>
            <a:ext cx="924946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+mn-lt"/>
              </a:rPr>
              <a:t>Dif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478337" y="4963011"/>
            <a:ext cx="700087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3478337" y="4374090"/>
            <a:ext cx="930275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478337" y="3785169"/>
            <a:ext cx="581025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3478337" y="3196248"/>
            <a:ext cx="220662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3478337" y="2605046"/>
            <a:ext cx="160337" cy="56152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3478337" y="2016125"/>
            <a:ext cx="50800" cy="56152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3478337" y="5554215"/>
            <a:ext cx="200025" cy="559247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3759324" y="5739108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7%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249862" y="5150187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25%</a:t>
            </a: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4478462" y="4561266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33%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129212" y="3956368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20%</a:t>
            </a: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3778374" y="3367447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8%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3719637" y="2778526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6%</a:t>
            </a: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3608512" y="2187322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2%</a:t>
            </a:r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6358657" y="4963011"/>
            <a:ext cx="349250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6358657" y="4374090"/>
            <a:ext cx="679450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6358657" y="3785169"/>
            <a:ext cx="919162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6358657" y="3196248"/>
            <a:ext cx="409575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6358657" y="2605046"/>
            <a:ext cx="309562" cy="56152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6358657" y="2016125"/>
            <a:ext cx="109537" cy="56152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13" name="Rectangle 41"/>
          <p:cNvSpPr>
            <a:spLocks noChangeArrowheads="1"/>
          </p:cNvSpPr>
          <p:nvPr/>
        </p:nvSpPr>
        <p:spPr bwMode="auto">
          <a:xfrm>
            <a:off x="6358657" y="5554215"/>
            <a:ext cx="49212" cy="559247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6488832" y="5739108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2%</a:t>
            </a:r>
          </a:p>
        </p:txBody>
      </p:sp>
      <p:sp>
        <p:nvSpPr>
          <p:cNvPr id="28717" name="Rectangle 45"/>
          <p:cNvSpPr>
            <a:spLocks noChangeArrowheads="1"/>
          </p:cNvSpPr>
          <p:nvPr/>
        </p:nvSpPr>
        <p:spPr bwMode="auto">
          <a:xfrm>
            <a:off x="6777757" y="5150187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12%</a:t>
            </a: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7117482" y="4561266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24%</a:t>
            </a:r>
          </a:p>
        </p:txBody>
      </p:sp>
      <p:sp>
        <p:nvSpPr>
          <p:cNvPr id="28719" name="Rectangle 47"/>
          <p:cNvSpPr>
            <a:spLocks noChangeArrowheads="1"/>
          </p:cNvSpPr>
          <p:nvPr/>
        </p:nvSpPr>
        <p:spPr bwMode="auto">
          <a:xfrm>
            <a:off x="7358782" y="3956368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32%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6847607" y="3367447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15%</a:t>
            </a:r>
          </a:p>
        </p:txBody>
      </p:sp>
      <p:sp>
        <p:nvSpPr>
          <p:cNvPr id="28721" name="Rectangle 49"/>
          <p:cNvSpPr>
            <a:spLocks noChangeArrowheads="1"/>
          </p:cNvSpPr>
          <p:nvPr/>
        </p:nvSpPr>
        <p:spPr bwMode="auto">
          <a:xfrm>
            <a:off x="6747594" y="2778526"/>
            <a:ext cx="2977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11%</a:t>
            </a:r>
          </a:p>
        </p:txBody>
      </p:sp>
      <p:sp>
        <p:nvSpPr>
          <p:cNvPr id="28722" name="Rectangle 50"/>
          <p:cNvSpPr>
            <a:spLocks noChangeArrowheads="1"/>
          </p:cNvSpPr>
          <p:nvPr/>
        </p:nvSpPr>
        <p:spPr bwMode="auto">
          <a:xfrm>
            <a:off x="6547569" y="2187322"/>
            <a:ext cx="2212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4%</a:t>
            </a:r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 flipH="1">
            <a:off x="2791791" y="4963011"/>
            <a:ext cx="700087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 flipH="1">
            <a:off x="2561603" y="4374090"/>
            <a:ext cx="930275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6" name="Rectangle 9"/>
          <p:cNvSpPr>
            <a:spLocks noChangeArrowheads="1"/>
          </p:cNvSpPr>
          <p:nvPr/>
        </p:nvSpPr>
        <p:spPr bwMode="auto">
          <a:xfrm flipH="1">
            <a:off x="2910853" y="3785169"/>
            <a:ext cx="581025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7" name="Rectangle 10"/>
          <p:cNvSpPr>
            <a:spLocks noChangeArrowheads="1"/>
          </p:cNvSpPr>
          <p:nvPr/>
        </p:nvSpPr>
        <p:spPr bwMode="auto">
          <a:xfrm flipH="1">
            <a:off x="3271216" y="3196248"/>
            <a:ext cx="220662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 flipH="1">
            <a:off x="3331541" y="2605046"/>
            <a:ext cx="160337" cy="56152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9" name="Rectangle 12"/>
          <p:cNvSpPr>
            <a:spLocks noChangeArrowheads="1"/>
          </p:cNvSpPr>
          <p:nvPr/>
        </p:nvSpPr>
        <p:spPr bwMode="auto">
          <a:xfrm flipH="1">
            <a:off x="3441078" y="2016125"/>
            <a:ext cx="50800" cy="56152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 flipH="1">
            <a:off x="3291853" y="5554215"/>
            <a:ext cx="200025" cy="559247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89" name="Rectangle 35"/>
          <p:cNvSpPr>
            <a:spLocks noChangeArrowheads="1"/>
          </p:cNvSpPr>
          <p:nvPr/>
        </p:nvSpPr>
        <p:spPr bwMode="auto">
          <a:xfrm flipH="1">
            <a:off x="6022948" y="4963011"/>
            <a:ext cx="349250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0" name="Rectangle 36"/>
          <p:cNvSpPr>
            <a:spLocks noChangeArrowheads="1"/>
          </p:cNvSpPr>
          <p:nvPr/>
        </p:nvSpPr>
        <p:spPr bwMode="auto">
          <a:xfrm flipH="1">
            <a:off x="5692748" y="4374090"/>
            <a:ext cx="679450" cy="56152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 flipH="1">
            <a:off x="5453036" y="3785169"/>
            <a:ext cx="919162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2" name="Rectangle 38"/>
          <p:cNvSpPr>
            <a:spLocks noChangeArrowheads="1"/>
          </p:cNvSpPr>
          <p:nvPr/>
        </p:nvSpPr>
        <p:spPr bwMode="auto">
          <a:xfrm flipH="1">
            <a:off x="5962623" y="3196248"/>
            <a:ext cx="409575" cy="55924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3" name="Rectangle 39"/>
          <p:cNvSpPr>
            <a:spLocks noChangeArrowheads="1"/>
          </p:cNvSpPr>
          <p:nvPr/>
        </p:nvSpPr>
        <p:spPr bwMode="auto">
          <a:xfrm flipH="1">
            <a:off x="6062636" y="2605046"/>
            <a:ext cx="309562" cy="56152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4" name="Rectangle 40"/>
          <p:cNvSpPr>
            <a:spLocks noChangeArrowheads="1"/>
          </p:cNvSpPr>
          <p:nvPr/>
        </p:nvSpPr>
        <p:spPr bwMode="auto">
          <a:xfrm flipH="1">
            <a:off x="6262661" y="2016125"/>
            <a:ext cx="109537" cy="56152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5" name="Rectangle 41"/>
          <p:cNvSpPr>
            <a:spLocks noChangeArrowheads="1"/>
          </p:cNvSpPr>
          <p:nvPr/>
        </p:nvSpPr>
        <p:spPr bwMode="auto">
          <a:xfrm flipH="1">
            <a:off x="6322986" y="5554215"/>
            <a:ext cx="49212" cy="559247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285720" y="857232"/>
            <a:ext cx="8839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ctr"/>
          <a:lstStyle/>
          <a:p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Ingreso familiar: Lima Metropolitana</a:t>
            </a:r>
          </a:p>
          <a:p>
            <a:r>
              <a:rPr lang="es-P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(% de hogares)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252413" y="163549"/>
            <a:ext cx="8496300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pobreza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5" name="Text Box 68"/>
          <p:cNvSpPr txBox="1">
            <a:spLocks noChangeArrowheads="1"/>
          </p:cNvSpPr>
          <p:nvPr/>
        </p:nvSpPr>
        <p:spPr bwMode="auto">
          <a:xfrm>
            <a:off x="285720" y="6465114"/>
            <a:ext cx="4176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latin typeface="+mj-lt"/>
              </a:rPr>
              <a:t>Fuente: </a:t>
            </a:r>
            <a:r>
              <a:rPr lang="es-ES" sz="800" dirty="0" smtClean="0">
                <a:latin typeface="+mj-lt"/>
              </a:rPr>
              <a:t>INEI, </a:t>
            </a:r>
            <a:r>
              <a:rPr lang="es-ES" sz="800" dirty="0" err="1" smtClean="0">
                <a:latin typeface="+mj-lt"/>
              </a:rPr>
              <a:t>Macroconsult</a:t>
            </a:r>
            <a:r>
              <a:rPr lang="es-ES" sz="800" dirty="0" smtClean="0">
                <a:latin typeface="+mj-lt"/>
              </a:rPr>
              <a:t>, </a:t>
            </a:r>
            <a:r>
              <a:rPr lang="es-ES" sz="800" dirty="0" err="1" smtClean="0">
                <a:latin typeface="+mj-lt"/>
              </a:rPr>
              <a:t>Interbank</a:t>
            </a:r>
            <a:r>
              <a:rPr lang="es-ES" sz="800" dirty="0" smtClean="0">
                <a:latin typeface="+mj-lt"/>
              </a:rPr>
              <a:t>.</a:t>
            </a:r>
            <a:endParaRPr lang="es-ES" sz="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79512" y="2009421"/>
          <a:ext cx="1837432" cy="4104044"/>
        </p:xfrm>
        <a:graphic>
          <a:graphicData uri="http://schemas.openxmlformats.org/drawingml/2006/table">
            <a:tbl>
              <a:tblPr/>
              <a:tblGrid>
                <a:gridCol w="1837432"/>
              </a:tblGrid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8000"/>
                          </a:solidFill>
                          <a:latin typeface="+mj-lt"/>
                        </a:rPr>
                        <a:t>Más de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1,500 y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1,000 y S/. 1,500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550 y S/.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215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550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116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215</a:t>
                      </a:r>
                      <a:endParaRPr lang="es-ES" sz="12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2"/>
                          </a:solidFill>
                          <a:latin typeface="+mj-lt"/>
                        </a:rPr>
                        <a:t>Menos de S/. </a:t>
                      </a:r>
                      <a:r>
                        <a:rPr lang="es-ES" sz="1200" b="1" i="0" u="none" strike="noStrike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116</a:t>
                      </a:r>
                      <a:endParaRPr lang="es-ES" sz="1200" b="1" i="0" u="none" strike="noStrik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 flipV="1">
            <a:off x="2376376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2004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flipV="1">
            <a:off x="5238275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2009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7932162" y="2009421"/>
          <a:ext cx="829358" cy="4104044"/>
        </p:xfrm>
        <a:graphic>
          <a:graphicData uri="http://schemas.openxmlformats.org/drawingml/2006/table">
            <a:tbl>
              <a:tblPr/>
              <a:tblGrid>
                <a:gridCol w="829358"/>
              </a:tblGrid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+0.4%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+2.7%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+5%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13%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-8%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-7%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-7%</a:t>
                      </a:r>
                      <a:endParaRPr lang="es-ES" sz="1200" b="1" i="0" u="none" strike="noStrike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 flipV="1">
            <a:off x="7884368" y="1628800"/>
            <a:ext cx="924946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+mn-lt"/>
              </a:rPr>
              <a:t>Dif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489698" y="4964794"/>
            <a:ext cx="650875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489698" y="4376786"/>
            <a:ext cx="1350962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489698" y="3788778"/>
            <a:ext cx="341312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489698" y="3200770"/>
            <a:ext cx="80962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489698" y="2610483"/>
            <a:ext cx="50800" cy="56065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3489698" y="2022475"/>
            <a:ext cx="20637" cy="56065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3489698" y="5555082"/>
            <a:ext cx="360362" cy="558381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3491880" y="5739689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13%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3782393" y="5151680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23%</a:t>
            </a: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4482480" y="4563672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47%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910385" y="3959712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12%</a:t>
            </a: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3650035" y="3371703"/>
            <a:ext cx="22121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3%</a:t>
            </a: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3619873" y="2783695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1.8%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3589710" y="2193407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0.7%</a:t>
            </a:r>
          </a:p>
        </p:txBody>
      </p:sp>
      <p:sp>
        <p:nvSpPr>
          <p:cNvPr id="26659" name="Rectangle 35"/>
          <p:cNvSpPr>
            <a:spLocks noChangeArrowheads="1"/>
          </p:cNvSpPr>
          <p:nvPr/>
        </p:nvSpPr>
        <p:spPr bwMode="auto">
          <a:xfrm>
            <a:off x="6372200" y="4964794"/>
            <a:ext cx="469900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0" name="Rectangle 36"/>
          <p:cNvSpPr>
            <a:spLocks noChangeArrowheads="1"/>
          </p:cNvSpPr>
          <p:nvPr/>
        </p:nvSpPr>
        <p:spPr bwMode="auto">
          <a:xfrm>
            <a:off x="6372200" y="4376786"/>
            <a:ext cx="1119187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1" name="Rectangle 37"/>
          <p:cNvSpPr>
            <a:spLocks noChangeArrowheads="1"/>
          </p:cNvSpPr>
          <p:nvPr/>
        </p:nvSpPr>
        <p:spPr bwMode="auto">
          <a:xfrm>
            <a:off x="6372200" y="3788778"/>
            <a:ext cx="700087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2" name="Rectangle 38"/>
          <p:cNvSpPr>
            <a:spLocks noChangeArrowheads="1"/>
          </p:cNvSpPr>
          <p:nvPr/>
        </p:nvSpPr>
        <p:spPr bwMode="auto">
          <a:xfrm>
            <a:off x="6372200" y="3200770"/>
            <a:ext cx="219075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3" name="Rectangle 39"/>
          <p:cNvSpPr>
            <a:spLocks noChangeArrowheads="1"/>
          </p:cNvSpPr>
          <p:nvPr/>
        </p:nvSpPr>
        <p:spPr bwMode="auto">
          <a:xfrm>
            <a:off x="6372200" y="2610483"/>
            <a:ext cx="130175" cy="56065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4" name="Rectangle 40"/>
          <p:cNvSpPr>
            <a:spLocks noChangeArrowheads="1"/>
          </p:cNvSpPr>
          <p:nvPr/>
        </p:nvSpPr>
        <p:spPr bwMode="auto">
          <a:xfrm>
            <a:off x="6372200" y="2022475"/>
            <a:ext cx="30162" cy="56065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5" name="Rectangle 41"/>
          <p:cNvSpPr>
            <a:spLocks noChangeArrowheads="1"/>
          </p:cNvSpPr>
          <p:nvPr/>
        </p:nvSpPr>
        <p:spPr bwMode="auto">
          <a:xfrm>
            <a:off x="6372200" y="5555082"/>
            <a:ext cx="169862" cy="558381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6483920" y="5151680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16%</a:t>
            </a: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7144320" y="4563672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39%</a:t>
            </a:r>
          </a:p>
        </p:txBody>
      </p: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7151662" y="3959712"/>
            <a:ext cx="30617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25%</a:t>
            </a:r>
          </a:p>
        </p:txBody>
      </p:sp>
      <p:sp>
        <p:nvSpPr>
          <p:cNvPr id="26672" name="Rectangle 48"/>
          <p:cNvSpPr>
            <a:spLocks noChangeArrowheads="1"/>
          </p:cNvSpPr>
          <p:nvPr/>
        </p:nvSpPr>
        <p:spPr bwMode="auto">
          <a:xfrm>
            <a:off x="6672237" y="3371703"/>
            <a:ext cx="22121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8%</a:t>
            </a:r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6581750" y="2783695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4.5%</a:t>
            </a:r>
          </a:p>
        </p:txBody>
      </p:sp>
      <p:sp>
        <p:nvSpPr>
          <p:cNvPr id="26674" name="Rectangle 50"/>
          <p:cNvSpPr>
            <a:spLocks noChangeArrowheads="1"/>
          </p:cNvSpPr>
          <p:nvPr/>
        </p:nvSpPr>
        <p:spPr bwMode="auto">
          <a:xfrm>
            <a:off x="6481737" y="2193407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1.1%</a:t>
            </a:r>
          </a:p>
        </p:txBody>
      </p:sp>
      <p:sp>
        <p:nvSpPr>
          <p:cNvPr id="75" name="Rectangle 7"/>
          <p:cNvSpPr>
            <a:spLocks noChangeArrowheads="1"/>
          </p:cNvSpPr>
          <p:nvPr/>
        </p:nvSpPr>
        <p:spPr bwMode="auto">
          <a:xfrm flipH="1">
            <a:off x="2841005" y="4964794"/>
            <a:ext cx="650875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6" name="Rectangle 8"/>
          <p:cNvSpPr>
            <a:spLocks noChangeArrowheads="1"/>
          </p:cNvSpPr>
          <p:nvPr/>
        </p:nvSpPr>
        <p:spPr bwMode="auto">
          <a:xfrm flipH="1">
            <a:off x="2140918" y="4376786"/>
            <a:ext cx="1350962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 flipH="1">
            <a:off x="3150568" y="3788778"/>
            <a:ext cx="341312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8" name="Rectangle 10"/>
          <p:cNvSpPr>
            <a:spLocks noChangeArrowheads="1"/>
          </p:cNvSpPr>
          <p:nvPr/>
        </p:nvSpPr>
        <p:spPr bwMode="auto">
          <a:xfrm flipH="1">
            <a:off x="3410918" y="3200770"/>
            <a:ext cx="80962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79" name="Rectangle 11"/>
          <p:cNvSpPr>
            <a:spLocks noChangeArrowheads="1"/>
          </p:cNvSpPr>
          <p:nvPr/>
        </p:nvSpPr>
        <p:spPr bwMode="auto">
          <a:xfrm flipH="1">
            <a:off x="3441080" y="2610483"/>
            <a:ext cx="50800" cy="56065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80" name="Rectangle 12"/>
          <p:cNvSpPr>
            <a:spLocks noChangeArrowheads="1"/>
          </p:cNvSpPr>
          <p:nvPr/>
        </p:nvSpPr>
        <p:spPr bwMode="auto">
          <a:xfrm flipH="1">
            <a:off x="3471243" y="2022475"/>
            <a:ext cx="20637" cy="56065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81" name="Rectangle 13"/>
          <p:cNvSpPr>
            <a:spLocks noChangeArrowheads="1"/>
          </p:cNvSpPr>
          <p:nvPr/>
        </p:nvSpPr>
        <p:spPr bwMode="auto">
          <a:xfrm flipH="1">
            <a:off x="3131518" y="5555082"/>
            <a:ext cx="360362" cy="558381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0" name="Rectangle 35"/>
          <p:cNvSpPr>
            <a:spLocks noChangeArrowheads="1"/>
          </p:cNvSpPr>
          <p:nvPr/>
        </p:nvSpPr>
        <p:spPr bwMode="auto">
          <a:xfrm flipH="1">
            <a:off x="5902300" y="4964794"/>
            <a:ext cx="469900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1" name="Rectangle 36"/>
          <p:cNvSpPr>
            <a:spLocks noChangeArrowheads="1"/>
          </p:cNvSpPr>
          <p:nvPr/>
        </p:nvSpPr>
        <p:spPr bwMode="auto">
          <a:xfrm flipH="1">
            <a:off x="5253013" y="4376786"/>
            <a:ext cx="1119187" cy="56065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2" name="Rectangle 37"/>
          <p:cNvSpPr>
            <a:spLocks noChangeArrowheads="1"/>
          </p:cNvSpPr>
          <p:nvPr/>
        </p:nvSpPr>
        <p:spPr bwMode="auto">
          <a:xfrm flipH="1">
            <a:off x="5672113" y="3788778"/>
            <a:ext cx="700087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3" name="Rectangle 38"/>
          <p:cNvSpPr>
            <a:spLocks noChangeArrowheads="1"/>
          </p:cNvSpPr>
          <p:nvPr/>
        </p:nvSpPr>
        <p:spPr bwMode="auto">
          <a:xfrm flipH="1">
            <a:off x="6153125" y="3200770"/>
            <a:ext cx="219075" cy="55838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4" name="Rectangle 39"/>
          <p:cNvSpPr>
            <a:spLocks noChangeArrowheads="1"/>
          </p:cNvSpPr>
          <p:nvPr/>
        </p:nvSpPr>
        <p:spPr bwMode="auto">
          <a:xfrm flipH="1">
            <a:off x="6242025" y="2610483"/>
            <a:ext cx="130175" cy="56065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5" name="Rectangle 40"/>
          <p:cNvSpPr>
            <a:spLocks noChangeArrowheads="1"/>
          </p:cNvSpPr>
          <p:nvPr/>
        </p:nvSpPr>
        <p:spPr bwMode="auto">
          <a:xfrm flipH="1">
            <a:off x="6342038" y="2022475"/>
            <a:ext cx="30162" cy="56065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96" name="Rectangle 41"/>
          <p:cNvSpPr>
            <a:spLocks noChangeArrowheads="1"/>
          </p:cNvSpPr>
          <p:nvPr/>
        </p:nvSpPr>
        <p:spPr bwMode="auto">
          <a:xfrm flipH="1">
            <a:off x="6202338" y="5555082"/>
            <a:ext cx="169862" cy="558381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latin typeface="+mj-lt"/>
            </a:endParaRPr>
          </a:p>
        </p:txBody>
      </p:sp>
      <p:sp>
        <p:nvSpPr>
          <p:cNvPr id="106" name="Rectangle 44"/>
          <p:cNvSpPr>
            <a:spLocks noChangeArrowheads="1"/>
          </p:cNvSpPr>
          <p:nvPr/>
        </p:nvSpPr>
        <p:spPr bwMode="auto">
          <a:xfrm>
            <a:off x="6228184" y="5739689"/>
            <a:ext cx="221214" cy="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6%</a:t>
            </a:r>
          </a:p>
        </p:txBody>
      </p:sp>
      <p:sp>
        <p:nvSpPr>
          <p:cNvPr id="53" name="Text Box 68"/>
          <p:cNvSpPr txBox="1">
            <a:spLocks noChangeArrowheads="1"/>
          </p:cNvSpPr>
          <p:nvPr/>
        </p:nvSpPr>
        <p:spPr bwMode="auto">
          <a:xfrm>
            <a:off x="285720" y="6465114"/>
            <a:ext cx="4176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latin typeface="+mj-lt"/>
              </a:rPr>
              <a:t>Fuente: </a:t>
            </a:r>
            <a:r>
              <a:rPr lang="es-ES" sz="800" dirty="0" smtClean="0">
                <a:latin typeface="+mj-lt"/>
              </a:rPr>
              <a:t>INEI, </a:t>
            </a:r>
            <a:r>
              <a:rPr lang="es-ES" sz="800" dirty="0" err="1" smtClean="0">
                <a:latin typeface="+mj-lt"/>
              </a:rPr>
              <a:t>Macroconsult</a:t>
            </a:r>
            <a:r>
              <a:rPr lang="es-ES" sz="800" dirty="0" smtClean="0">
                <a:latin typeface="+mj-lt"/>
              </a:rPr>
              <a:t>, </a:t>
            </a:r>
            <a:r>
              <a:rPr lang="es-ES" sz="800" dirty="0" err="1" smtClean="0">
                <a:latin typeface="+mj-lt"/>
              </a:rPr>
              <a:t>Interbank</a:t>
            </a:r>
            <a:r>
              <a:rPr lang="es-ES" sz="800" dirty="0" smtClean="0">
                <a:latin typeface="+mj-lt"/>
              </a:rPr>
              <a:t>.</a:t>
            </a:r>
            <a:endParaRPr lang="es-ES" sz="800" dirty="0">
              <a:latin typeface="+mj-lt"/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285720" y="857232"/>
            <a:ext cx="8839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ctr"/>
          <a:lstStyle/>
          <a:p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Ingreso familiar: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Perú urbano sin Lima Metropolitana</a:t>
            </a:r>
            <a:endPara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s-P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(% de hogares)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252413" y="163549"/>
            <a:ext cx="8496300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pobreza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79512" y="2009421"/>
          <a:ext cx="1837432" cy="4104044"/>
        </p:xfrm>
        <a:graphic>
          <a:graphicData uri="http://schemas.openxmlformats.org/drawingml/2006/table">
            <a:tbl>
              <a:tblPr/>
              <a:tblGrid>
                <a:gridCol w="1837432"/>
              </a:tblGrid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8000"/>
                          </a:solidFill>
                          <a:latin typeface="+mj-lt"/>
                        </a:rPr>
                        <a:t>Más de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1,500 y S/. 3,000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1,000 y S/. 1,500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rgbClr val="009B3A"/>
                          </a:solidFill>
                          <a:latin typeface="+mj-lt"/>
                        </a:rPr>
                        <a:t>Entre S/. 550 y S/.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170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550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Entre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108 </a:t>
                      </a:r>
                      <a:r>
                        <a:rPr lang="es-ES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y S/. </a:t>
                      </a:r>
                      <a:r>
                        <a:rPr lang="es-ES" sz="1200" b="1" i="0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170</a:t>
                      </a:r>
                      <a:endParaRPr lang="es-ES" sz="12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solidFill>
                            <a:schemeClr val="accent2"/>
                          </a:solidFill>
                          <a:latin typeface="+mj-lt"/>
                        </a:rPr>
                        <a:t>Menos de S/. </a:t>
                      </a:r>
                      <a:r>
                        <a:rPr lang="es-ES" sz="1200" b="1" i="0" u="none" strike="noStrike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108</a:t>
                      </a:r>
                      <a:endParaRPr lang="es-ES" sz="1200" b="1" i="0" u="none" strike="noStrik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 flipV="1">
            <a:off x="2376376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2004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flipV="1">
            <a:off x="5238275" y="1628800"/>
            <a:ext cx="2232248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2009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7932162" y="2009421"/>
          <a:ext cx="829358" cy="4104044"/>
        </p:xfrm>
        <a:graphic>
          <a:graphicData uri="http://schemas.openxmlformats.org/drawingml/2006/table">
            <a:tbl>
              <a:tblPr/>
              <a:tblGrid>
                <a:gridCol w="829358"/>
              </a:tblGrid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+0.03%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+0.7%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+0.8%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+4%</a:t>
                      </a:r>
                      <a:endParaRPr lang="es-ES" sz="1200" b="1" i="0" u="none" strike="noStrike" kern="1200" dirty="0">
                        <a:solidFill>
                          <a:srgbClr val="008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+10%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-3%</a:t>
                      </a:r>
                      <a:endParaRPr lang="es-ES" sz="1200" b="1" i="0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2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u="none" strike="noStrike" kern="120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-13%</a:t>
                      </a:r>
                      <a:endParaRPr lang="es-ES" sz="1200" b="1" i="0" u="none" strike="noStrike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 flipV="1">
            <a:off x="7884368" y="1628800"/>
            <a:ext cx="924946" cy="299894"/>
          </a:xfrm>
          <a:prstGeom prst="rect">
            <a:avLst/>
          </a:prstGeom>
          <a:solidFill>
            <a:srgbClr val="008000"/>
          </a:solidFill>
          <a:ln w="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+mn-lt"/>
              </a:rPr>
              <a:t>Dif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s-E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491880" y="4965115"/>
            <a:ext cx="685800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491880" y="4376587"/>
            <a:ext cx="809625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491880" y="3788059"/>
            <a:ext cx="7620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491880" y="3199531"/>
            <a:ext cx="1905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491880" y="2611003"/>
            <a:ext cx="952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491880" y="2022475"/>
            <a:ext cx="9525" cy="55981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3491880" y="5553643"/>
            <a:ext cx="1114425" cy="559819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4677742" y="5745034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41%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4253880" y="5154113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25%</a:t>
            </a: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4374530" y="4563193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30%</a:t>
            </a: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3650630" y="3974665"/>
            <a:ext cx="221214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3%</a:t>
            </a: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3591892" y="3383744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0.7%</a:t>
            </a: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3580780" y="2792825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0.3%</a:t>
            </a: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3574430" y="2204297"/>
            <a:ext cx="4344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0.05%</a:t>
            </a:r>
          </a:p>
        </p:txBody>
      </p:sp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6372200" y="4965115"/>
            <a:ext cx="581025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6372200" y="4376587"/>
            <a:ext cx="1085850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6372200" y="3788059"/>
            <a:ext cx="20002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4" name="Rectangle 38"/>
          <p:cNvSpPr>
            <a:spLocks noChangeArrowheads="1"/>
          </p:cNvSpPr>
          <p:nvPr/>
        </p:nvSpPr>
        <p:spPr bwMode="auto">
          <a:xfrm>
            <a:off x="6372200" y="3199531"/>
            <a:ext cx="3810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5" name="Rectangle 39"/>
          <p:cNvSpPr>
            <a:spLocks noChangeArrowheads="1"/>
          </p:cNvSpPr>
          <p:nvPr/>
        </p:nvSpPr>
        <p:spPr bwMode="auto">
          <a:xfrm>
            <a:off x="6372200" y="2611003"/>
            <a:ext cx="2857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6" name="Rectangle 40"/>
          <p:cNvSpPr>
            <a:spLocks noChangeArrowheads="1"/>
          </p:cNvSpPr>
          <p:nvPr/>
        </p:nvSpPr>
        <p:spPr bwMode="auto">
          <a:xfrm>
            <a:off x="6372200" y="2022475"/>
            <a:ext cx="9525" cy="55981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17" name="Rectangle 41"/>
          <p:cNvSpPr>
            <a:spLocks noChangeArrowheads="1"/>
          </p:cNvSpPr>
          <p:nvPr/>
        </p:nvSpPr>
        <p:spPr bwMode="auto">
          <a:xfrm>
            <a:off x="6372200" y="5553643"/>
            <a:ext cx="771525" cy="559819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7218337" y="5745034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28%</a:t>
            </a:r>
          </a:p>
        </p:txBody>
      </p:sp>
      <p:sp>
        <p:nvSpPr>
          <p:cNvPr id="24621" name="Rectangle 45"/>
          <p:cNvSpPr>
            <a:spLocks noChangeArrowheads="1"/>
          </p:cNvSpPr>
          <p:nvPr/>
        </p:nvSpPr>
        <p:spPr bwMode="auto">
          <a:xfrm>
            <a:off x="7034187" y="5154113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22%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7531075" y="4563193"/>
            <a:ext cx="3061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</a:rPr>
              <a:t>40%</a:t>
            </a:r>
          </a:p>
        </p:txBody>
      </p:sp>
      <p:sp>
        <p:nvSpPr>
          <p:cNvPr id="24623" name="Rectangle 47"/>
          <p:cNvSpPr>
            <a:spLocks noChangeArrowheads="1"/>
          </p:cNvSpPr>
          <p:nvPr/>
        </p:nvSpPr>
        <p:spPr bwMode="auto">
          <a:xfrm>
            <a:off x="6656362" y="3974665"/>
            <a:ext cx="221214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7%</a:t>
            </a:r>
          </a:p>
        </p:txBody>
      </p:sp>
      <p:sp>
        <p:nvSpPr>
          <p:cNvPr id="24624" name="Rectangle 48"/>
          <p:cNvSpPr>
            <a:spLocks noChangeArrowheads="1"/>
          </p:cNvSpPr>
          <p:nvPr/>
        </p:nvSpPr>
        <p:spPr bwMode="auto">
          <a:xfrm>
            <a:off x="6492850" y="3383744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1.5%</a:t>
            </a:r>
          </a:p>
        </p:txBody>
      </p:sp>
      <p:sp>
        <p:nvSpPr>
          <p:cNvPr id="24625" name="Rectangle 49"/>
          <p:cNvSpPr>
            <a:spLocks noChangeArrowheads="1"/>
          </p:cNvSpPr>
          <p:nvPr/>
        </p:nvSpPr>
        <p:spPr bwMode="auto">
          <a:xfrm>
            <a:off x="6478562" y="2792825"/>
            <a:ext cx="221214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1%</a:t>
            </a:r>
          </a:p>
        </p:txBody>
      </p:sp>
      <p:sp>
        <p:nvSpPr>
          <p:cNvPr id="24626" name="Rectangle 50"/>
          <p:cNvSpPr>
            <a:spLocks noChangeArrowheads="1"/>
          </p:cNvSpPr>
          <p:nvPr/>
        </p:nvSpPr>
        <p:spPr bwMode="auto">
          <a:xfrm>
            <a:off x="6454750" y="2204297"/>
            <a:ext cx="4344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+mj-lt"/>
              </a:rPr>
              <a:t>0.08%</a:t>
            </a:r>
          </a:p>
        </p:txBody>
      </p:sp>
      <p:sp>
        <p:nvSpPr>
          <p:cNvPr id="107" name="Rectangle 7"/>
          <p:cNvSpPr>
            <a:spLocks noChangeArrowheads="1"/>
          </p:cNvSpPr>
          <p:nvPr/>
        </p:nvSpPr>
        <p:spPr bwMode="auto">
          <a:xfrm flipH="1">
            <a:off x="2806080" y="4965115"/>
            <a:ext cx="685800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8" name="Rectangle 8"/>
          <p:cNvSpPr>
            <a:spLocks noChangeArrowheads="1"/>
          </p:cNvSpPr>
          <p:nvPr/>
        </p:nvSpPr>
        <p:spPr bwMode="auto">
          <a:xfrm flipH="1">
            <a:off x="2682255" y="4376587"/>
            <a:ext cx="809625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9" name="Rectangle 9"/>
          <p:cNvSpPr>
            <a:spLocks noChangeArrowheads="1"/>
          </p:cNvSpPr>
          <p:nvPr/>
        </p:nvSpPr>
        <p:spPr bwMode="auto">
          <a:xfrm flipH="1">
            <a:off x="3415680" y="3788059"/>
            <a:ext cx="7620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0" name="Rectangle 10"/>
          <p:cNvSpPr>
            <a:spLocks noChangeArrowheads="1"/>
          </p:cNvSpPr>
          <p:nvPr/>
        </p:nvSpPr>
        <p:spPr bwMode="auto">
          <a:xfrm flipH="1">
            <a:off x="3472830" y="3199531"/>
            <a:ext cx="1905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1" name="Rectangle 11"/>
          <p:cNvSpPr>
            <a:spLocks noChangeArrowheads="1"/>
          </p:cNvSpPr>
          <p:nvPr/>
        </p:nvSpPr>
        <p:spPr bwMode="auto">
          <a:xfrm flipH="1">
            <a:off x="3482355" y="2611003"/>
            <a:ext cx="952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2" name="Rectangle 12"/>
          <p:cNvSpPr>
            <a:spLocks noChangeArrowheads="1"/>
          </p:cNvSpPr>
          <p:nvPr/>
        </p:nvSpPr>
        <p:spPr bwMode="auto">
          <a:xfrm flipH="1">
            <a:off x="3482355" y="2022475"/>
            <a:ext cx="9525" cy="55981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3" name="Rectangle 13"/>
          <p:cNvSpPr>
            <a:spLocks noChangeArrowheads="1"/>
          </p:cNvSpPr>
          <p:nvPr/>
        </p:nvSpPr>
        <p:spPr bwMode="auto">
          <a:xfrm flipH="1">
            <a:off x="2377455" y="5553643"/>
            <a:ext cx="1114425" cy="559819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2" name="Rectangle 35"/>
          <p:cNvSpPr>
            <a:spLocks noChangeArrowheads="1"/>
          </p:cNvSpPr>
          <p:nvPr/>
        </p:nvSpPr>
        <p:spPr bwMode="auto">
          <a:xfrm flipH="1">
            <a:off x="5791175" y="4965115"/>
            <a:ext cx="581025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3" name="Rectangle 36"/>
          <p:cNvSpPr>
            <a:spLocks noChangeArrowheads="1"/>
          </p:cNvSpPr>
          <p:nvPr/>
        </p:nvSpPr>
        <p:spPr bwMode="auto">
          <a:xfrm flipH="1">
            <a:off x="5286350" y="4376587"/>
            <a:ext cx="1085850" cy="559819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4" name="Rectangle 37"/>
          <p:cNvSpPr>
            <a:spLocks noChangeArrowheads="1"/>
          </p:cNvSpPr>
          <p:nvPr/>
        </p:nvSpPr>
        <p:spPr bwMode="auto">
          <a:xfrm flipH="1">
            <a:off x="6172175" y="3788059"/>
            <a:ext cx="20002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5" name="Rectangle 38"/>
          <p:cNvSpPr>
            <a:spLocks noChangeArrowheads="1"/>
          </p:cNvSpPr>
          <p:nvPr/>
        </p:nvSpPr>
        <p:spPr bwMode="auto">
          <a:xfrm flipH="1">
            <a:off x="6334100" y="3199531"/>
            <a:ext cx="38100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6" name="Rectangle 39"/>
          <p:cNvSpPr>
            <a:spLocks noChangeArrowheads="1"/>
          </p:cNvSpPr>
          <p:nvPr/>
        </p:nvSpPr>
        <p:spPr bwMode="auto">
          <a:xfrm flipH="1">
            <a:off x="6343625" y="2611003"/>
            <a:ext cx="28575" cy="559819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7" name="Rectangle 40"/>
          <p:cNvSpPr>
            <a:spLocks noChangeArrowheads="1"/>
          </p:cNvSpPr>
          <p:nvPr/>
        </p:nvSpPr>
        <p:spPr bwMode="auto">
          <a:xfrm flipH="1">
            <a:off x="6362675" y="2022475"/>
            <a:ext cx="9525" cy="559819"/>
          </a:xfrm>
          <a:prstGeom prst="rect">
            <a:avLst/>
          </a:prstGeom>
          <a:solidFill>
            <a:srgbClr val="77933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28" name="Rectangle 41"/>
          <p:cNvSpPr>
            <a:spLocks noChangeArrowheads="1"/>
          </p:cNvSpPr>
          <p:nvPr/>
        </p:nvSpPr>
        <p:spPr bwMode="auto">
          <a:xfrm flipH="1">
            <a:off x="5600675" y="5553643"/>
            <a:ext cx="771525" cy="559819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200" b="1">
              <a:solidFill>
                <a:srgbClr val="008000"/>
              </a:solidFill>
              <a:latin typeface="+mj-lt"/>
            </a:endParaRPr>
          </a:p>
        </p:txBody>
      </p:sp>
      <p:sp>
        <p:nvSpPr>
          <p:cNvPr id="53" name="Text Box 68"/>
          <p:cNvSpPr txBox="1">
            <a:spLocks noChangeArrowheads="1"/>
          </p:cNvSpPr>
          <p:nvPr/>
        </p:nvSpPr>
        <p:spPr bwMode="auto">
          <a:xfrm>
            <a:off x="285720" y="6465114"/>
            <a:ext cx="4176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latin typeface="+mj-lt"/>
              </a:rPr>
              <a:t>Fuente: </a:t>
            </a:r>
            <a:r>
              <a:rPr lang="es-ES" sz="800" dirty="0" smtClean="0">
                <a:latin typeface="+mj-lt"/>
              </a:rPr>
              <a:t>INEI, </a:t>
            </a:r>
            <a:r>
              <a:rPr lang="es-ES" sz="800" dirty="0" err="1" smtClean="0">
                <a:latin typeface="+mj-lt"/>
              </a:rPr>
              <a:t>Macroconsult</a:t>
            </a:r>
            <a:r>
              <a:rPr lang="es-ES" sz="800" dirty="0" smtClean="0">
                <a:latin typeface="+mj-lt"/>
              </a:rPr>
              <a:t>, </a:t>
            </a:r>
            <a:r>
              <a:rPr lang="es-ES" sz="800" dirty="0" err="1" smtClean="0">
                <a:latin typeface="+mj-lt"/>
              </a:rPr>
              <a:t>Interbank</a:t>
            </a:r>
            <a:r>
              <a:rPr lang="es-ES" sz="800" dirty="0" smtClean="0">
                <a:latin typeface="+mj-lt"/>
              </a:rPr>
              <a:t>.</a:t>
            </a:r>
            <a:endParaRPr lang="es-ES" sz="800" dirty="0">
              <a:latin typeface="+mj-lt"/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285720" y="857232"/>
            <a:ext cx="8839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ctr"/>
          <a:lstStyle/>
          <a:p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Ingreso familiar: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Perú rural</a:t>
            </a:r>
            <a:endPara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s-P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(% de hogares)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252413" y="163549"/>
            <a:ext cx="8496300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pobreza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252413" y="234988"/>
            <a:ext cx="8496300" cy="1479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  <a:p>
            <a:pPr>
              <a:spcBef>
                <a:spcPct val="50000"/>
              </a:spcBef>
            </a:pPr>
            <a:r>
              <a:rPr lang="es-MX" sz="2000" b="1" dirty="0">
                <a:latin typeface="Calibri" pitchFamily="34" charset="0"/>
              </a:rPr>
              <a:t>En los últimos años, los sectores </a:t>
            </a:r>
            <a:r>
              <a:rPr lang="es-MX" sz="2000" b="1" dirty="0" smtClean="0">
                <a:latin typeface="Calibri" pitchFamily="34" charset="0"/>
              </a:rPr>
              <a:t>de menores recursos se </a:t>
            </a:r>
            <a:r>
              <a:rPr lang="es-MX" sz="2000" b="1" dirty="0">
                <a:latin typeface="Calibri" pitchFamily="34" charset="0"/>
              </a:rPr>
              <a:t>han visto muy favorecidos por el crecimiento económico. 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35843" name="Rectangle 57"/>
          <p:cNvSpPr>
            <a:spLocks noChangeArrowheads="1"/>
          </p:cNvSpPr>
          <p:nvPr/>
        </p:nvSpPr>
        <p:spPr bwMode="auto">
          <a:xfrm>
            <a:off x="7698742" y="6381750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pic>
        <p:nvPicPr>
          <p:cNvPr id="30731" name="Picture 11" descr="j00899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6925" y="4418013"/>
            <a:ext cx="4762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j01496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5626" y="3376614"/>
            <a:ext cx="88265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5" descr="j03966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7980" y="2478093"/>
            <a:ext cx="892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Image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3530" y="3425830"/>
            <a:ext cx="79216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5 Imagen" descr="in00575_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2" y="2420940"/>
            <a:ext cx="4318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18" descr="bombill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293" y="4311650"/>
            <a:ext cx="7270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85720" y="1913360"/>
            <a:ext cx="5400675" cy="586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Perú rural: tenencia de bienes</a:t>
            </a:r>
          </a:p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E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(% hogares)</a:t>
            </a:r>
            <a:endParaRPr lang="es-E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Lucida Sans Unicode" pitchFamily="34" charset="0"/>
            </a:endParaRPr>
          </a:p>
        </p:txBody>
      </p:sp>
      <p:grpSp>
        <p:nvGrpSpPr>
          <p:cNvPr id="142340" name="Group 4"/>
          <p:cNvGrpSpPr>
            <a:grpSpLocks noChangeAspect="1"/>
          </p:cNvGrpSpPr>
          <p:nvPr/>
        </p:nvGrpSpPr>
        <p:grpSpPr bwMode="auto">
          <a:xfrm>
            <a:off x="285763" y="2611460"/>
            <a:ext cx="6072187" cy="3960812"/>
            <a:chOff x="225" y="1575"/>
            <a:chExt cx="3825" cy="2495"/>
          </a:xfrm>
        </p:grpSpPr>
        <p:sp>
          <p:nvSpPr>
            <p:cNvPr id="14233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5" y="1575"/>
              <a:ext cx="3825" cy="2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634" y="3078"/>
              <a:ext cx="261" cy="472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1312" y="2866"/>
              <a:ext cx="261" cy="6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1990" y="3024"/>
              <a:ext cx="261" cy="526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2668" y="2762"/>
              <a:ext cx="261" cy="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346" y="3024"/>
              <a:ext cx="261" cy="526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895" y="2866"/>
              <a:ext cx="261" cy="684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1573" y="2708"/>
              <a:ext cx="261" cy="842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251" y="2499"/>
              <a:ext cx="261" cy="1051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2929" y="2078"/>
              <a:ext cx="261" cy="1472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0" name="Rectangle 14"/>
            <p:cNvSpPr>
              <a:spLocks noChangeArrowheads="1"/>
            </p:cNvSpPr>
            <p:nvPr/>
          </p:nvSpPr>
          <p:spPr bwMode="auto">
            <a:xfrm>
              <a:off x="3607" y="1869"/>
              <a:ext cx="261" cy="1681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1" name="Line 15"/>
            <p:cNvSpPr>
              <a:spLocks noChangeShapeType="1"/>
            </p:cNvSpPr>
            <p:nvPr/>
          </p:nvSpPr>
          <p:spPr bwMode="auto">
            <a:xfrm>
              <a:off x="556" y="1711"/>
              <a:ext cx="1" cy="18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2" name="Line 16"/>
            <p:cNvSpPr>
              <a:spLocks noChangeShapeType="1"/>
            </p:cNvSpPr>
            <p:nvPr/>
          </p:nvSpPr>
          <p:spPr bwMode="auto">
            <a:xfrm>
              <a:off x="522" y="3550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3" name="Line 17"/>
            <p:cNvSpPr>
              <a:spLocks noChangeShapeType="1"/>
            </p:cNvSpPr>
            <p:nvPr/>
          </p:nvSpPr>
          <p:spPr bwMode="auto">
            <a:xfrm>
              <a:off x="522" y="3287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4" name="Line 18"/>
            <p:cNvSpPr>
              <a:spLocks noChangeShapeType="1"/>
            </p:cNvSpPr>
            <p:nvPr/>
          </p:nvSpPr>
          <p:spPr bwMode="auto">
            <a:xfrm>
              <a:off x="522" y="3024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5" name="Line 19"/>
            <p:cNvSpPr>
              <a:spLocks noChangeShapeType="1"/>
            </p:cNvSpPr>
            <p:nvPr/>
          </p:nvSpPr>
          <p:spPr bwMode="auto">
            <a:xfrm>
              <a:off x="522" y="2762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6" name="Line 20"/>
            <p:cNvSpPr>
              <a:spLocks noChangeShapeType="1"/>
            </p:cNvSpPr>
            <p:nvPr/>
          </p:nvSpPr>
          <p:spPr bwMode="auto">
            <a:xfrm>
              <a:off x="522" y="2499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7" name="Line 21"/>
            <p:cNvSpPr>
              <a:spLocks noChangeShapeType="1"/>
            </p:cNvSpPr>
            <p:nvPr/>
          </p:nvSpPr>
          <p:spPr bwMode="auto">
            <a:xfrm>
              <a:off x="522" y="2236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8" name="Line 22"/>
            <p:cNvSpPr>
              <a:spLocks noChangeShapeType="1"/>
            </p:cNvSpPr>
            <p:nvPr/>
          </p:nvSpPr>
          <p:spPr bwMode="auto">
            <a:xfrm>
              <a:off x="522" y="1973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59" name="Line 23"/>
            <p:cNvSpPr>
              <a:spLocks noChangeShapeType="1"/>
            </p:cNvSpPr>
            <p:nvPr/>
          </p:nvSpPr>
          <p:spPr bwMode="auto">
            <a:xfrm>
              <a:off x="522" y="1711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0" name="Line 24"/>
            <p:cNvSpPr>
              <a:spLocks noChangeShapeType="1"/>
            </p:cNvSpPr>
            <p:nvPr/>
          </p:nvSpPr>
          <p:spPr bwMode="auto">
            <a:xfrm>
              <a:off x="556" y="3550"/>
              <a:ext cx="33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1" name="Line 25"/>
            <p:cNvSpPr>
              <a:spLocks noChangeShapeType="1"/>
            </p:cNvSpPr>
            <p:nvPr/>
          </p:nvSpPr>
          <p:spPr bwMode="auto">
            <a:xfrm flipV="1">
              <a:off x="556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2" name="Line 26"/>
            <p:cNvSpPr>
              <a:spLocks noChangeShapeType="1"/>
            </p:cNvSpPr>
            <p:nvPr/>
          </p:nvSpPr>
          <p:spPr bwMode="auto">
            <a:xfrm flipV="1">
              <a:off x="1235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3" name="Line 27"/>
            <p:cNvSpPr>
              <a:spLocks noChangeShapeType="1"/>
            </p:cNvSpPr>
            <p:nvPr/>
          </p:nvSpPr>
          <p:spPr bwMode="auto">
            <a:xfrm flipV="1">
              <a:off x="1913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4" name="Line 28"/>
            <p:cNvSpPr>
              <a:spLocks noChangeShapeType="1"/>
            </p:cNvSpPr>
            <p:nvPr/>
          </p:nvSpPr>
          <p:spPr bwMode="auto">
            <a:xfrm flipV="1">
              <a:off x="2591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5" name="Line 29"/>
            <p:cNvSpPr>
              <a:spLocks noChangeShapeType="1"/>
            </p:cNvSpPr>
            <p:nvPr/>
          </p:nvSpPr>
          <p:spPr bwMode="auto">
            <a:xfrm flipV="1">
              <a:off x="3269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6" name="Line 30"/>
            <p:cNvSpPr>
              <a:spLocks noChangeShapeType="1"/>
            </p:cNvSpPr>
            <p:nvPr/>
          </p:nvSpPr>
          <p:spPr bwMode="auto">
            <a:xfrm flipV="1">
              <a:off x="3947" y="355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67" name="Rectangle 31"/>
            <p:cNvSpPr>
              <a:spLocks noChangeArrowheads="1"/>
            </p:cNvSpPr>
            <p:nvPr/>
          </p:nvSpPr>
          <p:spPr bwMode="auto">
            <a:xfrm>
              <a:off x="733" y="2882"/>
              <a:ext cx="12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9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68" name="Rectangle 32"/>
            <p:cNvSpPr>
              <a:spLocks noChangeArrowheads="1"/>
            </p:cNvSpPr>
            <p:nvPr/>
          </p:nvSpPr>
          <p:spPr bwMode="auto">
            <a:xfrm>
              <a:off x="1379" y="2671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13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69" name="Rectangle 33"/>
            <p:cNvSpPr>
              <a:spLocks noChangeArrowheads="1"/>
            </p:cNvSpPr>
            <p:nvPr/>
          </p:nvSpPr>
          <p:spPr bwMode="auto">
            <a:xfrm>
              <a:off x="2057" y="2829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0" name="Rectangle 34"/>
            <p:cNvSpPr>
              <a:spLocks noChangeArrowheads="1"/>
            </p:cNvSpPr>
            <p:nvPr/>
          </p:nvSpPr>
          <p:spPr bwMode="auto">
            <a:xfrm>
              <a:off x="2735" y="2566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1" name="Rectangle 35"/>
            <p:cNvSpPr>
              <a:spLocks noChangeArrowheads="1"/>
            </p:cNvSpPr>
            <p:nvPr/>
          </p:nvSpPr>
          <p:spPr bwMode="auto">
            <a:xfrm>
              <a:off x="3413" y="2829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2" name="Rectangle 36"/>
            <p:cNvSpPr>
              <a:spLocks noChangeArrowheads="1"/>
            </p:cNvSpPr>
            <p:nvPr/>
          </p:nvSpPr>
          <p:spPr bwMode="auto">
            <a:xfrm>
              <a:off x="962" y="2671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13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3" name="Rectangle 37"/>
            <p:cNvSpPr>
              <a:spLocks noChangeArrowheads="1"/>
            </p:cNvSpPr>
            <p:nvPr/>
          </p:nvSpPr>
          <p:spPr bwMode="auto">
            <a:xfrm>
              <a:off x="1640" y="2513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16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4" name="Rectangle 38"/>
            <p:cNvSpPr>
              <a:spLocks noChangeArrowheads="1"/>
            </p:cNvSpPr>
            <p:nvPr/>
          </p:nvSpPr>
          <p:spPr bwMode="auto">
            <a:xfrm>
              <a:off x="2318" y="2303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5" name="Rectangle 39"/>
            <p:cNvSpPr>
              <a:spLocks noChangeArrowheads="1"/>
            </p:cNvSpPr>
            <p:nvPr/>
          </p:nvSpPr>
          <p:spPr bwMode="auto">
            <a:xfrm>
              <a:off x="2996" y="1882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28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6" name="Rectangle 40"/>
            <p:cNvSpPr>
              <a:spLocks noChangeArrowheads="1"/>
            </p:cNvSpPr>
            <p:nvPr/>
          </p:nvSpPr>
          <p:spPr bwMode="auto">
            <a:xfrm>
              <a:off x="3674" y="1673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32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7" name="Rectangle 41"/>
            <p:cNvSpPr>
              <a:spLocks noChangeArrowheads="1"/>
            </p:cNvSpPr>
            <p:nvPr/>
          </p:nvSpPr>
          <p:spPr bwMode="auto">
            <a:xfrm>
              <a:off x="407" y="3481"/>
              <a:ext cx="12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8" name="Rectangle 42"/>
            <p:cNvSpPr>
              <a:spLocks noChangeArrowheads="1"/>
            </p:cNvSpPr>
            <p:nvPr/>
          </p:nvSpPr>
          <p:spPr bwMode="auto">
            <a:xfrm>
              <a:off x="407" y="3218"/>
              <a:ext cx="12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79" name="Rectangle 43"/>
            <p:cNvSpPr>
              <a:spLocks noChangeArrowheads="1"/>
            </p:cNvSpPr>
            <p:nvPr/>
          </p:nvSpPr>
          <p:spPr bwMode="auto">
            <a:xfrm>
              <a:off x="343" y="2956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0" name="Rectangle 44"/>
            <p:cNvSpPr>
              <a:spLocks noChangeArrowheads="1"/>
            </p:cNvSpPr>
            <p:nvPr/>
          </p:nvSpPr>
          <p:spPr bwMode="auto">
            <a:xfrm>
              <a:off x="343" y="2693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1" name="Rectangle 45"/>
            <p:cNvSpPr>
              <a:spLocks noChangeArrowheads="1"/>
            </p:cNvSpPr>
            <p:nvPr/>
          </p:nvSpPr>
          <p:spPr bwMode="auto">
            <a:xfrm>
              <a:off x="343" y="2430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2" name="Rectangle 46"/>
            <p:cNvSpPr>
              <a:spLocks noChangeArrowheads="1"/>
            </p:cNvSpPr>
            <p:nvPr/>
          </p:nvSpPr>
          <p:spPr bwMode="auto">
            <a:xfrm>
              <a:off x="343" y="2167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3" name="Rectangle 47"/>
            <p:cNvSpPr>
              <a:spLocks noChangeArrowheads="1"/>
            </p:cNvSpPr>
            <p:nvPr/>
          </p:nvSpPr>
          <p:spPr bwMode="auto">
            <a:xfrm>
              <a:off x="343" y="1905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30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4" name="Rectangle 48"/>
            <p:cNvSpPr>
              <a:spLocks noChangeArrowheads="1"/>
            </p:cNvSpPr>
            <p:nvPr/>
          </p:nvSpPr>
          <p:spPr bwMode="auto">
            <a:xfrm>
              <a:off x="343" y="1642"/>
              <a:ext cx="1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35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5" name="Rectangle 49"/>
            <p:cNvSpPr>
              <a:spLocks noChangeArrowheads="1"/>
            </p:cNvSpPr>
            <p:nvPr/>
          </p:nvSpPr>
          <p:spPr bwMode="auto">
            <a:xfrm>
              <a:off x="639" y="3648"/>
              <a:ext cx="59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Equipo de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6" name="Rectangle 50"/>
            <p:cNvSpPr>
              <a:spLocks noChangeArrowheads="1"/>
            </p:cNvSpPr>
            <p:nvPr/>
          </p:nvSpPr>
          <p:spPr bwMode="auto">
            <a:xfrm>
              <a:off x="728" y="3794"/>
              <a:ext cx="40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sonido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7" name="Rectangle 51"/>
            <p:cNvSpPr>
              <a:spLocks noChangeArrowheads="1"/>
            </p:cNvSpPr>
            <p:nvPr/>
          </p:nvSpPr>
          <p:spPr bwMode="auto">
            <a:xfrm>
              <a:off x="1367" y="3648"/>
              <a:ext cx="48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Plancha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8" name="Rectangle 52"/>
            <p:cNvSpPr>
              <a:spLocks noChangeArrowheads="1"/>
            </p:cNvSpPr>
            <p:nvPr/>
          </p:nvSpPr>
          <p:spPr bwMode="auto">
            <a:xfrm>
              <a:off x="2002" y="3648"/>
              <a:ext cx="58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Licuadora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89" name="Rectangle 53"/>
            <p:cNvSpPr>
              <a:spLocks noChangeArrowheads="1"/>
            </p:cNvSpPr>
            <p:nvPr/>
          </p:nvSpPr>
          <p:spPr bwMode="auto">
            <a:xfrm>
              <a:off x="2704" y="3648"/>
              <a:ext cx="52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Cocina a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90" name="Rectangle 54"/>
            <p:cNvSpPr>
              <a:spLocks noChangeArrowheads="1"/>
            </p:cNvSpPr>
            <p:nvPr/>
          </p:nvSpPr>
          <p:spPr bwMode="auto">
            <a:xfrm>
              <a:off x="2838" y="3794"/>
              <a:ext cx="24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gas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91" name="Rectangle 55"/>
            <p:cNvSpPr>
              <a:spLocks noChangeArrowheads="1"/>
            </p:cNvSpPr>
            <p:nvPr/>
          </p:nvSpPr>
          <p:spPr bwMode="auto">
            <a:xfrm>
              <a:off x="3346" y="3648"/>
              <a:ext cx="60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TV a color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92" name="Rectangle 56"/>
            <p:cNvSpPr>
              <a:spLocks noChangeArrowheads="1"/>
            </p:cNvSpPr>
            <p:nvPr/>
          </p:nvSpPr>
          <p:spPr bwMode="auto">
            <a:xfrm>
              <a:off x="761" y="1884"/>
              <a:ext cx="70" cy="7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93" name="Rectangle 57"/>
            <p:cNvSpPr>
              <a:spLocks noChangeArrowheads="1"/>
            </p:cNvSpPr>
            <p:nvPr/>
          </p:nvSpPr>
          <p:spPr bwMode="auto">
            <a:xfrm>
              <a:off x="859" y="1851"/>
              <a:ext cx="32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2003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2394" name="Rectangle 58"/>
            <p:cNvSpPr>
              <a:spLocks noChangeArrowheads="1"/>
            </p:cNvSpPr>
            <p:nvPr/>
          </p:nvSpPr>
          <p:spPr bwMode="auto">
            <a:xfrm>
              <a:off x="761" y="2071"/>
              <a:ext cx="70" cy="71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395" name="Rectangle 59"/>
            <p:cNvSpPr>
              <a:spLocks noChangeArrowheads="1"/>
            </p:cNvSpPr>
            <p:nvPr/>
          </p:nvSpPr>
          <p:spPr bwMode="auto">
            <a:xfrm>
              <a:off x="859" y="2039"/>
              <a:ext cx="32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2009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589" y="2492377"/>
            <a:ext cx="4318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52416" y="333375"/>
            <a:ext cx="8308975" cy="11717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latin typeface="Calibri" pitchFamily="34" charset="0"/>
              </a:rPr>
              <a:t>Mejores condiciones de vida NSE D.</a:t>
            </a:r>
            <a:r>
              <a:rPr lang="es-MX" b="1" dirty="0">
                <a:solidFill>
                  <a:srgbClr val="CC0000"/>
                </a:solidFill>
                <a:latin typeface="Tahoma" pitchFamily="34" charset="0"/>
              </a:rPr>
              <a:t> </a:t>
            </a:r>
            <a:endParaRPr lang="es-ES" b="1" dirty="0">
              <a:solidFill>
                <a:srgbClr val="CC0000"/>
              </a:solidFill>
              <a:latin typeface="Tahom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4988" y="2195516"/>
            <a:ext cx="3400544" cy="4259263"/>
            <a:chOff x="398" y="1162"/>
            <a:chExt cx="2321" cy="2683"/>
          </a:xfrm>
        </p:grpSpPr>
        <p:sp>
          <p:nvSpPr>
            <p:cNvPr id="39941" name="AutoShape 6"/>
            <p:cNvSpPr>
              <a:spLocks noChangeAspect="1" noChangeArrowheads="1" noTextEdit="1"/>
            </p:cNvSpPr>
            <p:nvPr/>
          </p:nvSpPr>
          <p:spPr bwMode="auto">
            <a:xfrm>
              <a:off x="398" y="1162"/>
              <a:ext cx="2228" cy="1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2" name="Rectangle 7"/>
            <p:cNvSpPr>
              <a:spLocks noChangeArrowheads="1"/>
            </p:cNvSpPr>
            <p:nvPr/>
          </p:nvSpPr>
          <p:spPr bwMode="auto">
            <a:xfrm>
              <a:off x="915" y="2011"/>
              <a:ext cx="249" cy="145"/>
            </a:xfrm>
            <a:prstGeom prst="rect">
              <a:avLst/>
            </a:prstGeom>
            <a:solidFill>
              <a:srgbClr val="CC0000"/>
            </a:solidFill>
            <a:ln w="11176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3" name="Rectangle 8"/>
            <p:cNvSpPr>
              <a:spLocks noChangeArrowheads="1"/>
            </p:cNvSpPr>
            <p:nvPr/>
          </p:nvSpPr>
          <p:spPr bwMode="auto">
            <a:xfrm>
              <a:off x="1522" y="1714"/>
              <a:ext cx="242" cy="442"/>
            </a:xfrm>
            <a:prstGeom prst="rect">
              <a:avLst/>
            </a:prstGeom>
            <a:solidFill>
              <a:srgbClr val="CC0000"/>
            </a:solidFill>
            <a:ln w="11176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4" name="Rectangle 9"/>
            <p:cNvSpPr>
              <a:spLocks noChangeArrowheads="1"/>
            </p:cNvSpPr>
            <p:nvPr/>
          </p:nvSpPr>
          <p:spPr bwMode="auto">
            <a:xfrm>
              <a:off x="2122" y="1631"/>
              <a:ext cx="249" cy="525"/>
            </a:xfrm>
            <a:prstGeom prst="rect">
              <a:avLst/>
            </a:prstGeom>
            <a:solidFill>
              <a:srgbClr val="CC0000"/>
            </a:solidFill>
            <a:ln w="1117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5" name="Line 10"/>
            <p:cNvSpPr>
              <a:spLocks noChangeShapeType="1"/>
            </p:cNvSpPr>
            <p:nvPr/>
          </p:nvSpPr>
          <p:spPr bwMode="auto">
            <a:xfrm>
              <a:off x="736" y="1424"/>
              <a:ext cx="1" cy="7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6" name="Line 11"/>
            <p:cNvSpPr>
              <a:spLocks noChangeShapeType="1"/>
            </p:cNvSpPr>
            <p:nvPr/>
          </p:nvSpPr>
          <p:spPr bwMode="auto">
            <a:xfrm>
              <a:off x="715" y="215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7" name="Line 12"/>
            <p:cNvSpPr>
              <a:spLocks noChangeShapeType="1"/>
            </p:cNvSpPr>
            <p:nvPr/>
          </p:nvSpPr>
          <p:spPr bwMode="auto">
            <a:xfrm>
              <a:off x="715" y="197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8" name="Line 13"/>
            <p:cNvSpPr>
              <a:spLocks noChangeShapeType="1"/>
            </p:cNvSpPr>
            <p:nvPr/>
          </p:nvSpPr>
          <p:spPr bwMode="auto">
            <a:xfrm>
              <a:off x="715" y="1790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49" name="Line 14"/>
            <p:cNvSpPr>
              <a:spLocks noChangeShapeType="1"/>
            </p:cNvSpPr>
            <p:nvPr/>
          </p:nvSpPr>
          <p:spPr bwMode="auto">
            <a:xfrm>
              <a:off x="715" y="1610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0" name="Line 15"/>
            <p:cNvSpPr>
              <a:spLocks noChangeShapeType="1"/>
            </p:cNvSpPr>
            <p:nvPr/>
          </p:nvSpPr>
          <p:spPr bwMode="auto">
            <a:xfrm>
              <a:off x="715" y="1424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1" name="Line 16"/>
            <p:cNvSpPr>
              <a:spLocks noChangeShapeType="1"/>
            </p:cNvSpPr>
            <p:nvPr/>
          </p:nvSpPr>
          <p:spPr bwMode="auto">
            <a:xfrm>
              <a:off x="736" y="2156"/>
              <a:ext cx="18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2" name="Line 17"/>
            <p:cNvSpPr>
              <a:spLocks noChangeShapeType="1"/>
            </p:cNvSpPr>
            <p:nvPr/>
          </p:nvSpPr>
          <p:spPr bwMode="auto">
            <a:xfrm flipV="1">
              <a:off x="736" y="215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3" name="Line 18"/>
            <p:cNvSpPr>
              <a:spLocks noChangeShapeType="1"/>
            </p:cNvSpPr>
            <p:nvPr/>
          </p:nvSpPr>
          <p:spPr bwMode="auto">
            <a:xfrm flipV="1">
              <a:off x="1343" y="215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4" name="Line 19"/>
            <p:cNvSpPr>
              <a:spLocks noChangeShapeType="1"/>
            </p:cNvSpPr>
            <p:nvPr/>
          </p:nvSpPr>
          <p:spPr bwMode="auto">
            <a:xfrm flipV="1">
              <a:off x="1943" y="215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5" name="Line 20"/>
            <p:cNvSpPr>
              <a:spLocks noChangeShapeType="1"/>
            </p:cNvSpPr>
            <p:nvPr/>
          </p:nvSpPr>
          <p:spPr bwMode="auto">
            <a:xfrm flipV="1">
              <a:off x="2550" y="215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56" name="Rectangle 21"/>
            <p:cNvSpPr>
              <a:spLocks noChangeArrowheads="1"/>
            </p:cNvSpPr>
            <p:nvPr/>
          </p:nvSpPr>
          <p:spPr bwMode="auto">
            <a:xfrm>
              <a:off x="798" y="1245"/>
              <a:ext cx="16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100" b="1" dirty="0">
                  <a:solidFill>
                    <a:srgbClr val="000000"/>
                  </a:solidFill>
                </a:rPr>
                <a:t>TENENCIA DE REFRIGERADORAS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57" name="Rectangle 22"/>
            <p:cNvSpPr>
              <a:spLocks noChangeArrowheads="1"/>
            </p:cNvSpPr>
            <p:nvPr/>
          </p:nvSpPr>
          <p:spPr bwMode="auto">
            <a:xfrm>
              <a:off x="1475" y="1362"/>
              <a:ext cx="13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(%)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58" name="Rectangle 23"/>
            <p:cNvSpPr>
              <a:spLocks noChangeArrowheads="1"/>
            </p:cNvSpPr>
            <p:nvPr/>
          </p:nvSpPr>
          <p:spPr bwMode="auto">
            <a:xfrm>
              <a:off x="1015" y="1873"/>
              <a:ext cx="9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28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59" name="Rectangle 24"/>
            <p:cNvSpPr>
              <a:spLocks noChangeArrowheads="1"/>
            </p:cNvSpPr>
            <p:nvPr/>
          </p:nvSpPr>
          <p:spPr bwMode="auto">
            <a:xfrm>
              <a:off x="1615" y="1576"/>
              <a:ext cx="9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44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0" name="Rectangle 25"/>
            <p:cNvSpPr>
              <a:spLocks noChangeArrowheads="1"/>
            </p:cNvSpPr>
            <p:nvPr/>
          </p:nvSpPr>
          <p:spPr bwMode="auto">
            <a:xfrm>
              <a:off x="2212" y="1493"/>
              <a:ext cx="9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49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1" name="Rectangle 26"/>
            <p:cNvSpPr>
              <a:spLocks noChangeArrowheads="1"/>
            </p:cNvSpPr>
            <p:nvPr/>
          </p:nvSpPr>
          <p:spPr bwMode="auto">
            <a:xfrm>
              <a:off x="552" y="2107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2" name="Rectangle 27"/>
            <p:cNvSpPr>
              <a:spLocks noChangeArrowheads="1"/>
            </p:cNvSpPr>
            <p:nvPr/>
          </p:nvSpPr>
          <p:spPr bwMode="auto">
            <a:xfrm>
              <a:off x="552" y="1928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30,0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3" name="Rectangle 28"/>
            <p:cNvSpPr>
              <a:spLocks noChangeArrowheads="1"/>
            </p:cNvSpPr>
            <p:nvPr/>
          </p:nvSpPr>
          <p:spPr bwMode="auto">
            <a:xfrm>
              <a:off x="552" y="1742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40,0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4" name="Rectangle 29"/>
            <p:cNvSpPr>
              <a:spLocks noChangeArrowheads="1"/>
            </p:cNvSpPr>
            <p:nvPr/>
          </p:nvSpPr>
          <p:spPr bwMode="auto">
            <a:xfrm>
              <a:off x="552" y="1562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50,0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5" name="Rectangle 30"/>
            <p:cNvSpPr>
              <a:spLocks noChangeArrowheads="1"/>
            </p:cNvSpPr>
            <p:nvPr/>
          </p:nvSpPr>
          <p:spPr bwMode="auto">
            <a:xfrm>
              <a:off x="552" y="1376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60,0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6" name="Rectangle 31"/>
            <p:cNvSpPr>
              <a:spLocks noChangeArrowheads="1"/>
            </p:cNvSpPr>
            <p:nvPr/>
          </p:nvSpPr>
          <p:spPr bwMode="auto">
            <a:xfrm>
              <a:off x="976" y="2218"/>
              <a:ext cx="19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1999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7" name="Rectangle 32"/>
            <p:cNvSpPr>
              <a:spLocks noChangeArrowheads="1"/>
            </p:cNvSpPr>
            <p:nvPr/>
          </p:nvSpPr>
          <p:spPr bwMode="auto">
            <a:xfrm>
              <a:off x="1582" y="2218"/>
              <a:ext cx="19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2003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8" name="Rectangle 33"/>
            <p:cNvSpPr>
              <a:spLocks noChangeArrowheads="1"/>
            </p:cNvSpPr>
            <p:nvPr/>
          </p:nvSpPr>
          <p:spPr bwMode="auto">
            <a:xfrm>
              <a:off x="2182" y="2218"/>
              <a:ext cx="19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2007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69" name="Rectangle 36"/>
            <p:cNvSpPr>
              <a:spLocks noChangeArrowheads="1"/>
            </p:cNvSpPr>
            <p:nvPr/>
          </p:nvSpPr>
          <p:spPr bwMode="auto">
            <a:xfrm>
              <a:off x="915" y="3241"/>
              <a:ext cx="242" cy="310"/>
            </a:xfrm>
            <a:prstGeom prst="rect">
              <a:avLst/>
            </a:prstGeom>
            <a:solidFill>
              <a:srgbClr val="CC0000"/>
            </a:solidFill>
            <a:ln w="11176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0" name="Rectangle 37"/>
            <p:cNvSpPr>
              <a:spLocks noChangeArrowheads="1"/>
            </p:cNvSpPr>
            <p:nvPr/>
          </p:nvSpPr>
          <p:spPr bwMode="auto">
            <a:xfrm>
              <a:off x="1522" y="2972"/>
              <a:ext cx="242" cy="579"/>
            </a:xfrm>
            <a:prstGeom prst="rect">
              <a:avLst/>
            </a:prstGeom>
            <a:solidFill>
              <a:srgbClr val="CC0000"/>
            </a:solidFill>
            <a:ln w="11176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1" name="Rectangle 38"/>
            <p:cNvSpPr>
              <a:spLocks noChangeArrowheads="1"/>
            </p:cNvSpPr>
            <p:nvPr/>
          </p:nvSpPr>
          <p:spPr bwMode="auto">
            <a:xfrm>
              <a:off x="2129" y="2916"/>
              <a:ext cx="242" cy="635"/>
            </a:xfrm>
            <a:prstGeom prst="rect">
              <a:avLst/>
            </a:prstGeom>
            <a:solidFill>
              <a:srgbClr val="CC0000"/>
            </a:solidFill>
            <a:ln w="11176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2" name="Line 39"/>
            <p:cNvSpPr>
              <a:spLocks noChangeShapeType="1"/>
            </p:cNvSpPr>
            <p:nvPr/>
          </p:nvSpPr>
          <p:spPr bwMode="auto">
            <a:xfrm>
              <a:off x="736" y="2889"/>
              <a:ext cx="1" cy="6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3" name="Line 40"/>
            <p:cNvSpPr>
              <a:spLocks noChangeShapeType="1"/>
            </p:cNvSpPr>
            <p:nvPr/>
          </p:nvSpPr>
          <p:spPr bwMode="auto">
            <a:xfrm>
              <a:off x="715" y="3551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4" name="Line 41"/>
            <p:cNvSpPr>
              <a:spLocks noChangeShapeType="1"/>
            </p:cNvSpPr>
            <p:nvPr/>
          </p:nvSpPr>
          <p:spPr bwMode="auto">
            <a:xfrm>
              <a:off x="715" y="3344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5" name="Line 42"/>
            <p:cNvSpPr>
              <a:spLocks noChangeShapeType="1"/>
            </p:cNvSpPr>
            <p:nvPr/>
          </p:nvSpPr>
          <p:spPr bwMode="auto">
            <a:xfrm>
              <a:off x="715" y="3137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6" name="Line 43"/>
            <p:cNvSpPr>
              <a:spLocks noChangeShapeType="1"/>
            </p:cNvSpPr>
            <p:nvPr/>
          </p:nvSpPr>
          <p:spPr bwMode="auto">
            <a:xfrm>
              <a:off x="715" y="2930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7" name="Line 44"/>
            <p:cNvSpPr>
              <a:spLocks noChangeShapeType="1"/>
            </p:cNvSpPr>
            <p:nvPr/>
          </p:nvSpPr>
          <p:spPr bwMode="auto">
            <a:xfrm>
              <a:off x="736" y="3551"/>
              <a:ext cx="18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8" name="Line 45"/>
            <p:cNvSpPr>
              <a:spLocks noChangeShapeType="1"/>
            </p:cNvSpPr>
            <p:nvPr/>
          </p:nvSpPr>
          <p:spPr bwMode="auto">
            <a:xfrm flipV="1">
              <a:off x="736" y="3551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79" name="Line 46"/>
            <p:cNvSpPr>
              <a:spLocks noChangeShapeType="1"/>
            </p:cNvSpPr>
            <p:nvPr/>
          </p:nvSpPr>
          <p:spPr bwMode="auto">
            <a:xfrm flipV="1">
              <a:off x="1343" y="3551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80" name="Line 47"/>
            <p:cNvSpPr>
              <a:spLocks noChangeShapeType="1"/>
            </p:cNvSpPr>
            <p:nvPr/>
          </p:nvSpPr>
          <p:spPr bwMode="auto">
            <a:xfrm flipV="1">
              <a:off x="1950" y="3551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81" name="Line 48"/>
            <p:cNvSpPr>
              <a:spLocks noChangeShapeType="1"/>
            </p:cNvSpPr>
            <p:nvPr/>
          </p:nvSpPr>
          <p:spPr bwMode="auto">
            <a:xfrm flipV="1">
              <a:off x="2557" y="3551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39982" name="Rectangle 49"/>
            <p:cNvSpPr>
              <a:spLocks noChangeArrowheads="1"/>
            </p:cNvSpPr>
            <p:nvPr/>
          </p:nvSpPr>
          <p:spPr bwMode="auto">
            <a:xfrm>
              <a:off x="691" y="2606"/>
              <a:ext cx="184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100" b="1" dirty="0">
                  <a:solidFill>
                    <a:srgbClr val="000000"/>
                  </a:solidFill>
                </a:rPr>
                <a:t>ABASTECIMIENTO DE AGUA POTABLE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3" name="Rectangle 50"/>
            <p:cNvSpPr>
              <a:spLocks noChangeArrowheads="1"/>
            </p:cNvSpPr>
            <p:nvPr/>
          </p:nvSpPr>
          <p:spPr bwMode="auto">
            <a:xfrm>
              <a:off x="1481" y="2723"/>
              <a:ext cx="13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(%)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4" name="Rectangle 51"/>
            <p:cNvSpPr>
              <a:spLocks noChangeArrowheads="1"/>
            </p:cNvSpPr>
            <p:nvPr/>
          </p:nvSpPr>
          <p:spPr bwMode="auto">
            <a:xfrm>
              <a:off x="1008" y="3103"/>
              <a:ext cx="9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65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5" name="Rectangle 52"/>
            <p:cNvSpPr>
              <a:spLocks noChangeArrowheads="1"/>
            </p:cNvSpPr>
            <p:nvPr/>
          </p:nvSpPr>
          <p:spPr bwMode="auto">
            <a:xfrm>
              <a:off x="1615" y="2834"/>
              <a:ext cx="9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78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6" name="Rectangle 53"/>
            <p:cNvSpPr>
              <a:spLocks noChangeArrowheads="1"/>
            </p:cNvSpPr>
            <p:nvPr/>
          </p:nvSpPr>
          <p:spPr bwMode="auto">
            <a:xfrm>
              <a:off x="2212" y="2778"/>
              <a:ext cx="9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81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7" name="Rectangle 54"/>
            <p:cNvSpPr>
              <a:spLocks noChangeArrowheads="1"/>
            </p:cNvSpPr>
            <p:nvPr/>
          </p:nvSpPr>
          <p:spPr bwMode="auto">
            <a:xfrm>
              <a:off x="552" y="3503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50,0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8" name="Rectangle 55"/>
            <p:cNvSpPr>
              <a:spLocks noChangeArrowheads="1"/>
            </p:cNvSpPr>
            <p:nvPr/>
          </p:nvSpPr>
          <p:spPr bwMode="auto">
            <a:xfrm>
              <a:off x="552" y="3296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60,0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89" name="Rectangle 56"/>
            <p:cNvSpPr>
              <a:spLocks noChangeArrowheads="1"/>
            </p:cNvSpPr>
            <p:nvPr/>
          </p:nvSpPr>
          <p:spPr bwMode="auto">
            <a:xfrm>
              <a:off x="552" y="3089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70,0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90" name="Rectangle 57"/>
            <p:cNvSpPr>
              <a:spLocks noChangeArrowheads="1"/>
            </p:cNvSpPr>
            <p:nvPr/>
          </p:nvSpPr>
          <p:spPr bwMode="auto">
            <a:xfrm>
              <a:off x="552" y="2882"/>
              <a:ext cx="1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80,0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91" name="Rectangle 58"/>
            <p:cNvSpPr>
              <a:spLocks noChangeArrowheads="1"/>
            </p:cNvSpPr>
            <p:nvPr/>
          </p:nvSpPr>
          <p:spPr bwMode="auto">
            <a:xfrm>
              <a:off x="976" y="3613"/>
              <a:ext cx="19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1999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92" name="Rectangle 59"/>
            <p:cNvSpPr>
              <a:spLocks noChangeArrowheads="1"/>
            </p:cNvSpPr>
            <p:nvPr/>
          </p:nvSpPr>
          <p:spPr bwMode="auto">
            <a:xfrm>
              <a:off x="1582" y="3613"/>
              <a:ext cx="19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2003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93" name="Rectangle 60"/>
            <p:cNvSpPr>
              <a:spLocks noChangeArrowheads="1"/>
            </p:cNvSpPr>
            <p:nvPr/>
          </p:nvSpPr>
          <p:spPr bwMode="auto">
            <a:xfrm>
              <a:off x="2190" y="3613"/>
              <a:ext cx="19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dirty="0">
                  <a:solidFill>
                    <a:srgbClr val="000000"/>
                  </a:solidFill>
                </a:rPr>
                <a:t>2007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9994" name="Rectangle 61"/>
            <p:cNvSpPr>
              <a:spLocks noChangeArrowheads="1"/>
            </p:cNvSpPr>
            <p:nvPr/>
          </p:nvSpPr>
          <p:spPr bwMode="auto">
            <a:xfrm>
              <a:off x="1002" y="3748"/>
              <a:ext cx="171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000" b="1" i="1" dirty="0">
                  <a:solidFill>
                    <a:srgbClr val="000000"/>
                  </a:solidFill>
                </a:rPr>
                <a:t>Fuente: </a:t>
              </a:r>
              <a:r>
                <a:rPr lang="es-ES" sz="1000" b="1" i="1" dirty="0" err="1">
                  <a:solidFill>
                    <a:srgbClr val="000000"/>
                  </a:solidFill>
                </a:rPr>
                <a:t>Ipsos</a:t>
              </a:r>
              <a:r>
                <a:rPr lang="es-ES" sz="1000" b="1" i="1" dirty="0">
                  <a:solidFill>
                    <a:srgbClr val="000000"/>
                  </a:solidFill>
                </a:rPr>
                <a:t> APOYO Opinión y Mercado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39995" name="Rectangle 62"/>
          <p:cNvSpPr>
            <a:spLocks noChangeArrowheads="1"/>
          </p:cNvSpPr>
          <p:nvPr/>
        </p:nvSpPr>
        <p:spPr bwMode="auto">
          <a:xfrm>
            <a:off x="622301" y="6445250"/>
            <a:ext cx="760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 i="1" dirty="0">
                <a:solidFill>
                  <a:srgbClr val="000000"/>
                </a:solidFill>
              </a:rPr>
              <a:t>Perú Urbano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9996" name="Rectangle 57"/>
          <p:cNvSpPr>
            <a:spLocks noChangeArrowheads="1"/>
          </p:cNvSpPr>
          <p:nvPr/>
        </p:nvSpPr>
        <p:spPr bwMode="auto">
          <a:xfrm>
            <a:off x="7843204" y="6381750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2284413"/>
            <a:ext cx="4319588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2205043"/>
            <a:ext cx="327501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252416" y="260350"/>
            <a:ext cx="8308975" cy="11717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reduce </a:t>
            </a: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pobreza</a:t>
            </a:r>
          </a:p>
          <a:p>
            <a:pPr>
              <a:spcBef>
                <a:spcPct val="50000"/>
              </a:spcBef>
              <a:defRPr/>
            </a:pPr>
            <a:r>
              <a:rPr lang="es-MX" sz="2000" b="1" dirty="0">
                <a:latin typeface="Calibri" pitchFamily="34" charset="0"/>
              </a:rPr>
              <a:t>Mejores condiciones de vida NSE E. 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622301" y="6237288"/>
            <a:ext cx="760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 i="1" dirty="0">
                <a:solidFill>
                  <a:srgbClr val="000000"/>
                </a:solidFill>
              </a:rPr>
              <a:t>Perú Urbano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0966" name="Rectangle 57"/>
          <p:cNvSpPr>
            <a:spLocks noChangeArrowheads="1"/>
          </p:cNvSpPr>
          <p:nvPr/>
        </p:nvSpPr>
        <p:spPr bwMode="auto">
          <a:xfrm>
            <a:off x="7916230" y="6381750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sp>
        <p:nvSpPr>
          <p:cNvPr id="40967" name="8 CuadroTexto"/>
          <p:cNvSpPr txBox="1">
            <a:spLocks noChangeArrowheads="1"/>
          </p:cNvSpPr>
          <p:nvPr/>
        </p:nvSpPr>
        <p:spPr bwMode="auto">
          <a:xfrm>
            <a:off x="1187454" y="4076704"/>
            <a:ext cx="2663825" cy="369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endParaRPr lang="es-PE"/>
          </a:p>
        </p:txBody>
      </p:sp>
      <p:pic>
        <p:nvPicPr>
          <p:cNvPr id="409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1" y="4278318"/>
            <a:ext cx="328612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214283" y="285728"/>
            <a:ext cx="8308975" cy="11717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desigualdad se ha reducido…</a:t>
            </a:r>
            <a:endParaRPr lang="es-MX" dirty="0">
              <a:solidFill>
                <a:schemeClr val="bg1"/>
              </a:solidFill>
              <a:latin typeface="Tahoma" charset="0"/>
            </a:endParaRPr>
          </a:p>
          <a:p>
            <a:pPr>
              <a:spcBef>
                <a:spcPct val="50000"/>
              </a:spcBef>
            </a:pPr>
            <a:r>
              <a:rPr lang="es-MX" sz="2000" b="1" dirty="0">
                <a:latin typeface="Calibri" pitchFamily="34" charset="0"/>
              </a:rPr>
              <a:t>…Y es una de las más bajas de la región.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41988" name="8 CuadroTexto"/>
          <p:cNvSpPr txBox="1">
            <a:spLocks noChangeArrowheads="1"/>
          </p:cNvSpPr>
          <p:nvPr/>
        </p:nvSpPr>
        <p:spPr bwMode="auto">
          <a:xfrm>
            <a:off x="5227643" y="3789367"/>
            <a:ext cx="2663825" cy="369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endParaRPr lang="es-PE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5" y="3816352"/>
            <a:ext cx="48244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3 CuadroTexto"/>
          <p:cNvSpPr txBox="1">
            <a:spLocks noChangeArrowheads="1"/>
          </p:cNvSpPr>
          <p:nvPr/>
        </p:nvSpPr>
        <p:spPr bwMode="auto">
          <a:xfrm>
            <a:off x="4791076" y="3068641"/>
            <a:ext cx="410210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/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Desigualdad en América Latina 2003-2008</a:t>
            </a:r>
          </a:p>
          <a:p>
            <a:pPr algn="r"/>
            <a:r>
              <a:rPr lang="es-E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(Índice de </a:t>
            </a:r>
            <a:r>
              <a:rPr lang="es-ES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Gini</a:t>
            </a:r>
            <a:r>
              <a:rPr lang="es-E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9393" y="1916114"/>
            <a:ext cx="3500437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Desigualdad en el Perú</a:t>
            </a:r>
          </a:p>
          <a:p>
            <a:r>
              <a:rPr lang="es-E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(Índice de </a:t>
            </a:r>
            <a:r>
              <a:rPr lang="es-ES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Gini</a:t>
            </a:r>
            <a:r>
              <a:rPr lang="es-E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250826" y="6424422"/>
            <a:ext cx="273685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/>
              <a:t>Fuente: </a:t>
            </a:r>
            <a:r>
              <a:rPr lang="es-ES" sz="800" dirty="0" smtClean="0"/>
              <a:t>INEI, MEF</a:t>
            </a:r>
            <a:r>
              <a:rPr lang="es-ES" sz="800" dirty="0"/>
              <a:t>.</a:t>
            </a:r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571744"/>
            <a:ext cx="4071966" cy="281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52416" y="188913"/>
            <a:ext cx="8567737" cy="20950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Sí ha habido descentralización de recursos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latin typeface="Calibri" pitchFamily="34" charset="0"/>
              </a:rPr>
              <a:t>Las regiones cuentan actualmente con un mayor presupuesto (3/4 del presupuesto nacional de inversión se destina a gobiernos regionales y locales).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48131" name="Rectangle 57"/>
          <p:cNvSpPr>
            <a:spLocks noChangeArrowheads="1"/>
          </p:cNvSpPr>
          <p:nvPr/>
        </p:nvSpPr>
        <p:spPr bwMode="auto">
          <a:xfrm>
            <a:off x="7571743" y="6524625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2357438"/>
            <a:ext cx="6610350" cy="407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539750" y="414677"/>
            <a:ext cx="8308975" cy="7100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problema es de gestión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52413" y="4939880"/>
            <a:ext cx="8639175" cy="3715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b="1">
                <a:latin typeface="Tahoma" charset="0"/>
              </a:rPr>
              <a:t> </a:t>
            </a:r>
            <a:endParaRPr lang="es-ES" b="1">
              <a:latin typeface="Tahoma" charset="0"/>
            </a:endParaRPr>
          </a:p>
        </p:txBody>
      </p:sp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8" y="1787108"/>
            <a:ext cx="7513637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39750" y="1413293"/>
            <a:ext cx="7056438" cy="586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P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Ejecución de transferencias y donaciones en gobiernos regionales</a:t>
            </a:r>
            <a:r>
              <a:rPr 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 </a:t>
            </a:r>
          </a:p>
          <a:p>
            <a:pPr>
              <a:tabLst>
                <a:tab pos="914288" algn="l"/>
                <a:tab pos="1828574" algn="l"/>
                <a:tab pos="2742857" algn="l"/>
                <a:tab pos="3657143" algn="l"/>
                <a:tab pos="4571430" algn="l"/>
                <a:tab pos="5485715" algn="l"/>
                <a:tab pos="6400000" algn="l"/>
                <a:tab pos="7314285" algn="l"/>
                <a:tab pos="8228573" algn="l"/>
                <a:tab pos="9142859" algn="l"/>
                <a:tab pos="10057142" algn="l"/>
              </a:tabLst>
              <a:defRPr/>
            </a:pPr>
            <a:r>
              <a:rPr lang="es-P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Lucida Sans Unicode" pitchFamily="34" charset="0"/>
              </a:rPr>
              <a:t>(en millones de S/.)</a:t>
            </a:r>
          </a:p>
        </p:txBody>
      </p:sp>
      <p:sp>
        <p:nvSpPr>
          <p:cNvPr id="50182" name="Rectangle 57"/>
          <p:cNvSpPr>
            <a:spLocks noChangeArrowheads="1"/>
          </p:cNvSpPr>
          <p:nvPr/>
        </p:nvSpPr>
        <p:spPr bwMode="auto">
          <a:xfrm>
            <a:off x="611188" y="6334844"/>
            <a:ext cx="2184008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MEF. Elaboración: COMEXPERU.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5759"/>
            <a:ext cx="8748464" cy="1143001"/>
          </a:xfrm>
          <a:noFill/>
          <a:ln/>
        </p:spPr>
        <p:txBody>
          <a:bodyPr/>
          <a:lstStyle/>
          <a:p>
            <a:pPr algn="l"/>
            <a:r>
              <a:rPr lang="es-PE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Crecimiento económico, motor de la verdadera descentralización</a:t>
            </a:r>
            <a:r>
              <a:rPr lang="es-ES" sz="1800" b="1" dirty="0">
                <a:latin typeface="Calibri" pitchFamily="34" charset="0"/>
              </a:rPr>
              <a:t/>
            </a:r>
            <a:br>
              <a:rPr lang="es-ES" sz="1800" b="1" dirty="0">
                <a:latin typeface="Calibri" pitchFamily="34" charset="0"/>
              </a:rPr>
            </a:br>
            <a:endParaRPr lang="en-US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8" y="1306513"/>
            <a:ext cx="3500437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5364168" y="3862388"/>
            <a:ext cx="1368425" cy="287337"/>
          </a:xfrm>
          <a:prstGeom prst="wedgeRectCallout">
            <a:avLst>
              <a:gd name="adj1" fmla="val -127958"/>
              <a:gd name="adj2" fmla="val 25552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Huancayo: 7%</a:t>
            </a: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835151" y="5446713"/>
            <a:ext cx="1296988" cy="647700"/>
          </a:xfrm>
          <a:prstGeom prst="wedgeRectCallout">
            <a:avLst>
              <a:gd name="adj1" fmla="val 119157"/>
              <a:gd name="adj2" fmla="val -43139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Chincha: 9%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Ica: 7%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Pisco: 4%</a:t>
            </a: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1187455" y="4149726"/>
            <a:ext cx="1368425" cy="287338"/>
          </a:xfrm>
          <a:prstGeom prst="wedgeRectCallout">
            <a:avLst>
              <a:gd name="adj1" fmla="val 96287"/>
              <a:gd name="adj2" fmla="val -208009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Trujillo: 8%</a:t>
            </a: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755655" y="2493963"/>
            <a:ext cx="1368425" cy="792162"/>
          </a:xfrm>
          <a:prstGeom prst="wedgeRectCallout">
            <a:avLst>
              <a:gd name="adj1" fmla="val 94546"/>
              <a:gd name="adj2" fmla="val -14130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Piura: 9%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Talara: 7%</a:t>
            </a:r>
          </a:p>
          <a:p>
            <a:pPr algn="ctr"/>
            <a:r>
              <a:rPr lang="es-ES" sz="1200" dirty="0" err="1">
                <a:solidFill>
                  <a:schemeClr val="bg1"/>
                </a:solidFill>
              </a:rPr>
              <a:t>Paita</a:t>
            </a:r>
            <a:r>
              <a:rPr lang="es-ES" sz="1200" dirty="0">
                <a:solidFill>
                  <a:schemeClr val="bg1"/>
                </a:solidFill>
              </a:rPr>
              <a:t>: 6%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Sullana: 6%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2843218" y="6238875"/>
            <a:ext cx="1368425" cy="287338"/>
          </a:xfrm>
          <a:prstGeom prst="wedgeRectCallout">
            <a:avLst>
              <a:gd name="adj1" fmla="val 95361"/>
              <a:gd name="adj2" fmla="val -105250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Arequipa: 7%</a:t>
            </a: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5795963" y="2422527"/>
            <a:ext cx="1296987" cy="287338"/>
          </a:xfrm>
          <a:prstGeom prst="wedgeRectCallout">
            <a:avLst>
              <a:gd name="adj1" fmla="val -209977"/>
              <a:gd name="adj2" fmla="val 230662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 err="1">
                <a:solidFill>
                  <a:schemeClr val="bg1"/>
                </a:solidFill>
              </a:rPr>
              <a:t>Tarapoto</a:t>
            </a:r>
            <a:r>
              <a:rPr lang="es-ES" sz="1200" dirty="0">
                <a:solidFill>
                  <a:schemeClr val="bg1"/>
                </a:solidFill>
              </a:rPr>
              <a:t>: 7%</a:t>
            </a: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>
            <a:off x="1979615" y="4727577"/>
            <a:ext cx="1152525" cy="287338"/>
          </a:xfrm>
          <a:prstGeom prst="wedgeRectCallout">
            <a:avLst>
              <a:gd name="adj1" fmla="val 102894"/>
              <a:gd name="adj2" fmla="val -34532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Lima: 5%</a:t>
            </a:r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6011868" y="4510088"/>
            <a:ext cx="1368425" cy="287337"/>
          </a:xfrm>
          <a:prstGeom prst="wedgeRectCallout">
            <a:avLst>
              <a:gd name="adj1" fmla="val -133528"/>
              <a:gd name="adj2" fmla="val 160495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Cusco: 6%</a:t>
            </a: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827088" y="3573463"/>
            <a:ext cx="1368425" cy="287337"/>
          </a:xfrm>
          <a:prstGeom prst="wedgeRectCallout">
            <a:avLst>
              <a:gd name="adj1" fmla="val 99769"/>
              <a:gd name="adj2" fmla="val -170995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Chiclayo: 5%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6300793" y="6390507"/>
            <a:ext cx="2663825" cy="3508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n-US" sz="800" dirty="0"/>
              <a:t>*</a:t>
            </a:r>
            <a:r>
              <a:rPr lang="es-PE" sz="800" dirty="0"/>
              <a:t>Empleo en empresas de 10 y más trabajadores.</a:t>
            </a:r>
          </a:p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/>
              <a:t>Fuente: INEI, MEF, COMEXPERU.</a:t>
            </a:r>
          </a:p>
        </p:txBody>
      </p:sp>
      <p:pic>
        <p:nvPicPr>
          <p:cNvPr id="34833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978025"/>
            <a:ext cx="64928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Picture 18" descr="Z8IZ2SZZZ0_dul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6" y="3500438"/>
            <a:ext cx="5048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6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6955" y="3597275"/>
            <a:ext cx="28892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21" descr="ZAPATOS_BLUCH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4005268"/>
            <a:ext cx="5762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8" name="Picture 23" descr="esparragofresc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265" y="4005268"/>
            <a:ext cx="5397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9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8538" y="6223000"/>
            <a:ext cx="544512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0" name="Picture 30" descr="uva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2993" y="5516568"/>
            <a:ext cx="7207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1" name="Picture 34" descr="mandarina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7555" y="3408363"/>
            <a:ext cx="430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2" name="Picture 32" descr="artichoke-yay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025" y="36099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3" name="Picture 44" descr="Na%20Achiote%2050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1730" y="4724405"/>
            <a:ext cx="536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4" name="Picture 40" descr="caf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1727" y="4076705"/>
            <a:ext cx="4778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5" name="Picture 47" descr="MPj03138580000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84888" y="1412875"/>
            <a:ext cx="2333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6" name="Picture 50" descr="MPj03138580000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54765" y="1557343"/>
            <a:ext cx="233362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7" name="Picture 51" descr="MPj03138580000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43689" y="1384300"/>
            <a:ext cx="2333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8" name="Picture 57" descr="papay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4393" y="2492380"/>
            <a:ext cx="9366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9" name="AutoShape 33"/>
          <p:cNvSpPr>
            <a:spLocks noChangeArrowheads="1"/>
          </p:cNvSpPr>
          <p:nvPr/>
        </p:nvSpPr>
        <p:spPr bwMode="auto">
          <a:xfrm>
            <a:off x="6372230" y="5805488"/>
            <a:ext cx="1439863" cy="287337"/>
          </a:xfrm>
          <a:prstGeom prst="wedgeRectCallout">
            <a:avLst>
              <a:gd name="adj1" fmla="val -111523"/>
              <a:gd name="adj2" fmla="val -147236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Puno-</a:t>
            </a:r>
            <a:r>
              <a:rPr lang="es-ES" sz="1200" dirty="0" err="1">
                <a:solidFill>
                  <a:schemeClr val="bg1"/>
                </a:solidFill>
              </a:rPr>
              <a:t>Juliaca</a:t>
            </a:r>
            <a:r>
              <a:rPr lang="es-ES" sz="1200" dirty="0">
                <a:solidFill>
                  <a:schemeClr val="bg1"/>
                </a:solidFill>
              </a:rPr>
              <a:t>: 7%</a:t>
            </a:r>
          </a:p>
        </p:txBody>
      </p:sp>
      <p:pic>
        <p:nvPicPr>
          <p:cNvPr id="34850" name="Picture 3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23038" y="4868868"/>
            <a:ext cx="641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51" name="Picture 3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9755" y="1557338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34" name="Picture 61" descr="Anchovet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2414" y="1981201"/>
            <a:ext cx="50323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2" name="Picture 61" descr="Anchovet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8318" y="2125668"/>
            <a:ext cx="503237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3" name="Picture 3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85113" y="5516568"/>
            <a:ext cx="5715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51521" y="1071547"/>
            <a:ext cx="5677802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Ciudades con el más alto crecimiento del empleo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* 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2004 - 2010 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variación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%, </a:t>
            </a:r>
            <a:r>
              <a:rPr lang="en-US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promedio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anual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55588" y="6376992"/>
            <a:ext cx="6908800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s-MX" sz="800" dirty="0"/>
              <a:t>* Corresponde al periodo 2012-2015</a:t>
            </a:r>
          </a:p>
          <a:p>
            <a:r>
              <a:rPr lang="es-MX" sz="800" dirty="0"/>
              <a:t>Fuente: MEF.</a:t>
            </a:r>
            <a:endParaRPr lang="es-ES" sz="8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81214" y="1952625"/>
            <a:ext cx="5003800" cy="4800600"/>
            <a:chOff x="2608" y="981"/>
            <a:chExt cx="3152" cy="2711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7" y="1027"/>
              <a:ext cx="2181" cy="26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54278" name="Text Box 10"/>
            <p:cNvSpPr txBox="1">
              <a:spLocks noChangeArrowheads="1"/>
            </p:cNvSpPr>
            <p:nvPr/>
          </p:nvSpPr>
          <p:spPr bwMode="auto">
            <a:xfrm>
              <a:off x="3944" y="1592"/>
              <a:ext cx="41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Loreto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79" name="Text Box 11"/>
            <p:cNvSpPr txBox="1">
              <a:spLocks noChangeArrowheads="1"/>
            </p:cNvSpPr>
            <p:nvPr/>
          </p:nvSpPr>
          <p:spPr bwMode="auto">
            <a:xfrm>
              <a:off x="3298" y="1799"/>
              <a:ext cx="489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/>
                <a:t>Cajamarca</a:t>
              </a:r>
              <a:endParaRPr lang="es-ES" sz="900" b="1" dirty="0"/>
            </a:p>
          </p:txBody>
        </p:sp>
        <p:sp>
          <p:nvSpPr>
            <p:cNvPr id="54280" name="Text Box 12"/>
            <p:cNvSpPr txBox="1">
              <a:spLocks noChangeArrowheads="1"/>
            </p:cNvSpPr>
            <p:nvPr/>
          </p:nvSpPr>
          <p:spPr bwMode="auto">
            <a:xfrm>
              <a:off x="3553" y="2288"/>
              <a:ext cx="391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Ancash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81" name="Text Box 13"/>
            <p:cNvSpPr txBox="1">
              <a:spLocks noChangeArrowheads="1"/>
            </p:cNvSpPr>
            <p:nvPr/>
          </p:nvSpPr>
          <p:spPr bwMode="auto">
            <a:xfrm>
              <a:off x="3840" y="2318"/>
              <a:ext cx="449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/>
                <a:t>Huánuco</a:t>
              </a:r>
              <a:endParaRPr lang="es-ES" sz="900" b="1" dirty="0"/>
            </a:p>
          </p:txBody>
        </p:sp>
        <p:sp>
          <p:nvSpPr>
            <p:cNvPr id="54282" name="Text Box 14"/>
            <p:cNvSpPr txBox="1">
              <a:spLocks noChangeArrowheads="1"/>
            </p:cNvSpPr>
            <p:nvPr/>
          </p:nvSpPr>
          <p:spPr bwMode="auto">
            <a:xfrm>
              <a:off x="4289" y="2952"/>
              <a:ext cx="49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Apurímac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83" name="Text Box 15"/>
            <p:cNvSpPr txBox="1">
              <a:spLocks noChangeArrowheads="1"/>
            </p:cNvSpPr>
            <p:nvPr/>
          </p:nvSpPr>
          <p:spPr bwMode="auto">
            <a:xfrm>
              <a:off x="4393" y="3220"/>
              <a:ext cx="47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/>
                <a:t>Arequipa</a:t>
              </a:r>
              <a:endParaRPr lang="es-ES" sz="900" b="1" dirty="0"/>
            </a:p>
          </p:txBody>
        </p:sp>
        <p:sp>
          <p:nvSpPr>
            <p:cNvPr id="54284" name="Text Box 16"/>
            <p:cNvSpPr txBox="1">
              <a:spLocks noChangeArrowheads="1"/>
            </p:cNvSpPr>
            <p:nvPr/>
          </p:nvSpPr>
          <p:spPr bwMode="auto">
            <a:xfrm>
              <a:off x="4356" y="2771"/>
              <a:ext cx="377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Cusco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85" name="Text Box 17"/>
            <p:cNvSpPr txBox="1">
              <a:spLocks noChangeArrowheads="1"/>
            </p:cNvSpPr>
            <p:nvPr/>
          </p:nvSpPr>
          <p:spPr bwMode="auto">
            <a:xfrm>
              <a:off x="4013" y="2589"/>
              <a:ext cx="37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900" b="1" dirty="0"/>
                <a:t>Junín</a:t>
              </a:r>
              <a:endParaRPr lang="es-ES" sz="900" b="1" dirty="0"/>
            </a:p>
          </p:txBody>
        </p:sp>
        <p:sp>
          <p:nvSpPr>
            <p:cNvPr id="54286" name="Text Box 18"/>
            <p:cNvSpPr txBox="1">
              <a:spLocks noChangeArrowheads="1"/>
            </p:cNvSpPr>
            <p:nvPr/>
          </p:nvSpPr>
          <p:spPr bwMode="auto">
            <a:xfrm>
              <a:off x="3762" y="2662"/>
              <a:ext cx="3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Lima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3969" y="2976"/>
              <a:ext cx="24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900" b="1" dirty="0">
                  <a:solidFill>
                    <a:schemeClr val="bg1"/>
                  </a:solidFill>
                </a:rPr>
                <a:t>Ica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4288" name="Text Box 20"/>
            <p:cNvSpPr txBox="1">
              <a:spLocks noChangeArrowheads="1"/>
            </p:cNvSpPr>
            <p:nvPr/>
          </p:nvSpPr>
          <p:spPr bwMode="auto">
            <a:xfrm>
              <a:off x="3116" y="1653"/>
              <a:ext cx="397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900" b="1" dirty="0"/>
                <a:t>Piura</a:t>
              </a:r>
              <a:endParaRPr lang="es-ES" sz="900" b="1" dirty="0"/>
            </a:p>
          </p:txBody>
        </p:sp>
        <p:sp>
          <p:nvSpPr>
            <p:cNvPr id="54289" name="Text Box 21"/>
            <p:cNvSpPr txBox="1">
              <a:spLocks noChangeArrowheads="1"/>
            </p:cNvSpPr>
            <p:nvPr/>
          </p:nvSpPr>
          <p:spPr bwMode="auto">
            <a:xfrm>
              <a:off x="4550" y="3318"/>
              <a:ext cx="49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900" b="1" dirty="0"/>
                <a:t>Moquegua</a:t>
              </a:r>
              <a:endParaRPr lang="es-ES" sz="900" b="1" dirty="0"/>
            </a:p>
          </p:txBody>
        </p:sp>
        <p:sp>
          <p:nvSpPr>
            <p:cNvPr id="54290" name="Text Box 22"/>
            <p:cNvSpPr txBox="1">
              <a:spLocks noChangeArrowheads="1"/>
            </p:cNvSpPr>
            <p:nvPr/>
          </p:nvSpPr>
          <p:spPr bwMode="auto">
            <a:xfrm>
              <a:off x="3424" y="2069"/>
              <a:ext cx="52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900" b="1" dirty="0"/>
                <a:t>La</a:t>
              </a:r>
              <a:r>
                <a:rPr lang="es-MX" sz="900" b="1" dirty="0">
                  <a:solidFill>
                    <a:schemeClr val="bg1"/>
                  </a:solidFill>
                </a:rPr>
                <a:t> </a:t>
              </a:r>
              <a:r>
                <a:rPr lang="es-MX" sz="900" b="1" dirty="0"/>
                <a:t>Libertad</a:t>
              </a:r>
              <a:endParaRPr lang="es-ES" sz="900" b="1" dirty="0"/>
            </a:p>
          </p:txBody>
        </p:sp>
        <p:sp>
          <p:nvSpPr>
            <p:cNvPr id="54291" name="Line 23"/>
            <p:cNvSpPr>
              <a:spLocks noChangeShapeType="1"/>
            </p:cNvSpPr>
            <p:nvPr/>
          </p:nvSpPr>
          <p:spPr bwMode="auto">
            <a:xfrm flipH="1" flipV="1">
              <a:off x="3449" y="1501"/>
              <a:ext cx="104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2" name="Line 24"/>
            <p:cNvSpPr>
              <a:spLocks noChangeShapeType="1"/>
            </p:cNvSpPr>
            <p:nvPr/>
          </p:nvSpPr>
          <p:spPr bwMode="auto">
            <a:xfrm flipH="1">
              <a:off x="3445" y="2206"/>
              <a:ext cx="181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3" name="Line 25"/>
            <p:cNvSpPr>
              <a:spLocks noChangeShapeType="1"/>
            </p:cNvSpPr>
            <p:nvPr/>
          </p:nvSpPr>
          <p:spPr bwMode="auto">
            <a:xfrm flipV="1">
              <a:off x="4446" y="2976"/>
              <a:ext cx="611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4" name="Line 26"/>
            <p:cNvSpPr>
              <a:spLocks noChangeShapeType="1"/>
            </p:cNvSpPr>
            <p:nvPr/>
          </p:nvSpPr>
          <p:spPr bwMode="auto">
            <a:xfrm flipV="1">
              <a:off x="4446" y="2523"/>
              <a:ext cx="632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5" name="Line 27"/>
            <p:cNvSpPr>
              <a:spLocks noChangeShapeType="1"/>
            </p:cNvSpPr>
            <p:nvPr/>
          </p:nvSpPr>
          <p:spPr bwMode="auto">
            <a:xfrm flipV="1">
              <a:off x="4184" y="2198"/>
              <a:ext cx="629" cy="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6" name="Line 28"/>
            <p:cNvSpPr>
              <a:spLocks noChangeShapeType="1"/>
            </p:cNvSpPr>
            <p:nvPr/>
          </p:nvSpPr>
          <p:spPr bwMode="auto">
            <a:xfrm flipV="1">
              <a:off x="4341" y="1222"/>
              <a:ext cx="157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7" name="Line 29"/>
            <p:cNvSpPr>
              <a:spLocks noChangeShapeType="1"/>
            </p:cNvSpPr>
            <p:nvPr/>
          </p:nvSpPr>
          <p:spPr bwMode="auto">
            <a:xfrm flipV="1">
              <a:off x="4835" y="3339"/>
              <a:ext cx="2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8" name="Line 30"/>
            <p:cNvSpPr>
              <a:spLocks noChangeShapeType="1"/>
            </p:cNvSpPr>
            <p:nvPr/>
          </p:nvSpPr>
          <p:spPr bwMode="auto">
            <a:xfrm flipV="1">
              <a:off x="3973" y="1918"/>
              <a:ext cx="630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299" name="Line 31"/>
            <p:cNvSpPr>
              <a:spLocks noChangeShapeType="1"/>
            </p:cNvSpPr>
            <p:nvPr/>
          </p:nvSpPr>
          <p:spPr bwMode="auto">
            <a:xfrm flipH="1">
              <a:off x="3553" y="2429"/>
              <a:ext cx="214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4300" name="Line 32"/>
            <p:cNvSpPr>
              <a:spLocks noChangeShapeType="1"/>
            </p:cNvSpPr>
            <p:nvPr/>
          </p:nvSpPr>
          <p:spPr bwMode="auto">
            <a:xfrm flipH="1">
              <a:off x="3127" y="1779"/>
              <a:ext cx="217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pic>
          <p:nvPicPr>
            <p:cNvPr id="54301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2523"/>
              <a:ext cx="71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2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6" y="2886"/>
              <a:ext cx="71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3" name="Picture 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6" y="3385"/>
              <a:ext cx="97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4" name="Line 36"/>
            <p:cNvSpPr>
              <a:spLocks noChangeShapeType="1"/>
            </p:cNvSpPr>
            <p:nvPr/>
          </p:nvSpPr>
          <p:spPr bwMode="auto">
            <a:xfrm flipH="1">
              <a:off x="4184" y="3266"/>
              <a:ext cx="210" cy="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pic>
          <p:nvPicPr>
            <p:cNvPr id="54305" name="Picture 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07" y="1274"/>
              <a:ext cx="663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6" name="Picture 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57" y="2341"/>
              <a:ext cx="61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7" name="Picture 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752"/>
              <a:ext cx="998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8" name="Picture 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98" y="3113"/>
              <a:ext cx="897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9" name="Line 41"/>
            <p:cNvSpPr>
              <a:spLocks noChangeShapeType="1"/>
            </p:cNvSpPr>
            <p:nvPr/>
          </p:nvSpPr>
          <p:spPr bwMode="auto">
            <a:xfrm flipH="1">
              <a:off x="3923" y="3022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s-PE"/>
            </a:p>
          </p:txBody>
        </p:sp>
        <p:pic>
          <p:nvPicPr>
            <p:cNvPr id="54310" name="Picture 4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22" y="981"/>
              <a:ext cx="550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1" name="Picture 4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39" y="3249"/>
              <a:ext cx="721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2" name="Picture 4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08" y="1661"/>
              <a:ext cx="54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3" name="Picture 4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80" y="2205"/>
              <a:ext cx="56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4" name="Picture 4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830" y="2024"/>
              <a:ext cx="840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94" name="Text Box 4"/>
          <p:cNvSpPr txBox="1">
            <a:spLocks noChangeArrowheads="1"/>
          </p:cNvSpPr>
          <p:nvPr/>
        </p:nvSpPr>
        <p:spPr bwMode="auto">
          <a:xfrm>
            <a:off x="216922" y="44624"/>
            <a:ext cx="8891587" cy="1756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Crecimiento económico, motor de la verdadera descentralización</a:t>
            </a:r>
            <a:b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s-PE" b="1" dirty="0" smtClean="0">
                <a:latin typeface="Calibri" pitchFamily="34" charset="0"/>
              </a:rPr>
              <a:t>La inversión programada en grandes proyectos haría que las provincias crezcan más que Lima en los próximos años. (Si no se paralizan)</a:t>
            </a:r>
            <a:endParaRPr lang="es-PE" b="1" dirty="0">
              <a:latin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79513" y="1918577"/>
            <a:ext cx="4392487" cy="646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Principales proyectos de inversión privada 2010-2013 </a:t>
            </a:r>
            <a:r>
              <a:rPr lang="es-MX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(US$ millones)</a:t>
            </a:r>
            <a:endParaRPr lang="es-ES" sz="1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512888"/>
            <a:ext cx="4572000" cy="5516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3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043" y="1441451"/>
            <a:ext cx="4941887" cy="552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8643" y="4700593"/>
            <a:ext cx="92075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6555" y="4843468"/>
            <a:ext cx="252413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4243" y="4870455"/>
            <a:ext cx="35718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364" y="4887913"/>
            <a:ext cx="1079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4239" y="5084768"/>
            <a:ext cx="428625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5550" y="3084518"/>
            <a:ext cx="246063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6988" y="2870200"/>
            <a:ext cx="112712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3352" y="3441700"/>
            <a:ext cx="1079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8" y="3870330"/>
            <a:ext cx="117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7180" y="5727705"/>
            <a:ext cx="117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7305" y="5942013"/>
            <a:ext cx="117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2743" y="3084513"/>
            <a:ext cx="117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6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1243" y="3340105"/>
            <a:ext cx="357187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7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2743" y="3798893"/>
            <a:ext cx="357187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8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9993" y="5299080"/>
            <a:ext cx="35718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9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1430" y="5584825"/>
            <a:ext cx="500063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0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2739" y="3941768"/>
            <a:ext cx="428625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1" name="Picture 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49800" y="3584575"/>
            <a:ext cx="42862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2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21555" y="5156200"/>
            <a:ext cx="214313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3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68880" y="3438526"/>
            <a:ext cx="214313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4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49805" y="3084514"/>
            <a:ext cx="214313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5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6988" y="3798893"/>
            <a:ext cx="246062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6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1550" y="6013450"/>
            <a:ext cx="246063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4540" y="4941893"/>
            <a:ext cx="246062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8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6988" y="3298825"/>
            <a:ext cx="246062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9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35738" y="4799018"/>
            <a:ext cx="246062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0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06990" y="3727450"/>
            <a:ext cx="214312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1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35680" y="4727575"/>
            <a:ext cx="214313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2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82738" y="465614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3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0739" y="337026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4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7925" y="387032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5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21364" y="472757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6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24413" y="344170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7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2739" y="408464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8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2739" y="329882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9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78489" y="294164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0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64425" y="615632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1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2864" y="572770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2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78489" y="437039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3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21550" y="544195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4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64364" y="565626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5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78614" y="515620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6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9989" y="415607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7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2864" y="479901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8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78739" y="5299076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9" name="Picture 40" descr="http://www.washingtoncitypaper.com/blogs/citydesk/files/2009/04/starbucks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35551" y="3941763"/>
            <a:ext cx="1651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0" name="Picture 40" descr="http://www.washingtoncitypaper.com/blogs/citydesk/files/2009/04/starbucks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64115" y="3656013"/>
            <a:ext cx="1651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1" name="Picture 40" descr="http://www.washingtoncitypaper.com/blogs/citydesk/files/2009/04/starbucks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7115" y="5156202"/>
            <a:ext cx="1651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2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35740" y="4656143"/>
            <a:ext cx="214312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3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07240" y="6013450"/>
            <a:ext cx="21431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4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49930" y="3798893"/>
            <a:ext cx="214313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5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49805" y="3722693"/>
            <a:ext cx="214313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6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78555" y="5513393"/>
            <a:ext cx="214313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7" name="Picture 42" descr="http://www.freewebs.com/artempo/Imagen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07115" y="4941893"/>
            <a:ext cx="214312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8" name="Picture 48" descr="http://www.monarkperu.com/images/zl-metr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27200" y="5165725"/>
            <a:ext cx="319088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9" name="Picture 48" descr="http://www.monarkperu.com/images/zl-metr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21302" y="3513143"/>
            <a:ext cx="319088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0" name="Picture 48" descr="http://www.monarkperu.com/images/zl-metr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88093" y="5156200"/>
            <a:ext cx="319087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1" name="Picture 48" descr="http://www.monarkperu.com/images/zl-metr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30718" y="3582993"/>
            <a:ext cx="3190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2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0865" y="494189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3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42013" y="522764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4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56513" y="6156330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5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92801" y="437039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6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99327" y="553879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7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4426" y="5299080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8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86289" y="3441701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9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2865" y="5441955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0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2865" y="465614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1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78590" y="4513268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2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92676" y="322739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3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6577" y="6467480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4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07051" y="408464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5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3050" y="2862263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6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35939" y="4878389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7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91477" y="624681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8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94490" y="444659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99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27876" y="430212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0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9813" y="358298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1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78814" y="559911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2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94265" y="2717801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3" name="Picture 36" descr="http://www.empleos.net/pe/imagenes/inkafarm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35939" y="660717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4" name="Picture 8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22825" y="4014790"/>
            <a:ext cx="198438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05" name="Picture 8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21493" y="4799014"/>
            <a:ext cx="19843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06" name="Picture 8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38727" y="2717802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07" name="Picture 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40539" y="2862264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08" name="Picture 8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62688" y="358299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09" name="Picture 9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51840" y="6462714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0" name="Picture 9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75576" y="6030915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1" name="Picture 9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35939" y="5741988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2" name="Picture 9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75576" y="552609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3" name="Picture 9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91252" y="4375152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4" name="Picture 9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49989" y="4584702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5" name="Picture 9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21489" y="4727577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6" name="Picture 9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22826" y="293370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7" name="Picture 9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03915" y="423069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8" name="Picture 9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46790" y="459105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19" name="Picture 10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78589" y="588645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0" name="Picture 1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94265" y="3941763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1" name="Picture 10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11975" y="5526090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2" name="Picture 10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43102" y="4806951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3" name="Picture 10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82743" y="5022851"/>
            <a:ext cx="358775" cy="10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4" name="Picture 10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38730" y="4157663"/>
            <a:ext cx="358775" cy="10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5" name="Picture 10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085980" y="5118100"/>
            <a:ext cx="144463" cy="12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6" name="Picture 10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43780" y="4949827"/>
            <a:ext cx="144463" cy="12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7" name="Picture 10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59455" y="3725863"/>
            <a:ext cx="144463" cy="12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8" name="Picture 10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07155" y="5022850"/>
            <a:ext cx="144463" cy="12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29" name="Picture 1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86425" y="5094289"/>
            <a:ext cx="198438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0" name="Picture 1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30893" y="5349875"/>
            <a:ext cx="358775" cy="10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1" name="Picture 11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94493" y="3022602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2" name="Picture 11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62468" y="3006726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3" name="Picture 11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62468" y="3294063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4" name="Picture 11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535493" y="3870327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5" name="Picture 11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41968" y="4230690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6" name="Picture 1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41968" y="4949826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7" name="Picture 11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46793" y="5670552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8" name="Picture 11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415218" y="5815013"/>
            <a:ext cx="288925" cy="14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39" name="Picture 12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847018" y="6551613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40" name="Picture 12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035805" y="4727577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41" name="Picture 1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43105" y="4662489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6442" name="Text Box 123"/>
          <p:cNvSpPr txBox="1">
            <a:spLocks noChangeArrowheads="1"/>
          </p:cNvSpPr>
          <p:nvPr/>
        </p:nvSpPr>
        <p:spPr bwMode="auto">
          <a:xfrm>
            <a:off x="684215" y="2198195"/>
            <a:ext cx="935037" cy="366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8159" tIns="44080" rIns="88159" bIns="4408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latin typeface="Calibri" pitchFamily="34" charset="0"/>
              </a:rPr>
              <a:t>2000</a:t>
            </a:r>
          </a:p>
        </p:txBody>
      </p:sp>
      <p:sp>
        <p:nvSpPr>
          <p:cNvPr id="56443" name="Text Box 124"/>
          <p:cNvSpPr txBox="1">
            <a:spLocks noChangeArrowheads="1"/>
          </p:cNvSpPr>
          <p:nvPr/>
        </p:nvSpPr>
        <p:spPr bwMode="auto">
          <a:xfrm>
            <a:off x="4931966" y="2201370"/>
            <a:ext cx="792162" cy="366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8159" tIns="44080" rIns="88159" bIns="4408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latin typeface="Calibri" pitchFamily="34" charset="0"/>
              </a:rPr>
              <a:t>2010</a:t>
            </a:r>
          </a:p>
        </p:txBody>
      </p:sp>
      <p:pic>
        <p:nvPicPr>
          <p:cNvPr id="56444" name="Picture 1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78550" y="5799139"/>
            <a:ext cx="198438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4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78364" y="4084643"/>
            <a:ext cx="142875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46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607050" y="4799018"/>
            <a:ext cx="142875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47" name="Picture 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107238" y="6227768"/>
            <a:ext cx="28575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48" name="Picture 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35488" y="3656015"/>
            <a:ext cx="246062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49" name="Picture 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464050" y="3084515"/>
            <a:ext cx="24606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0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78680" y="5942014"/>
            <a:ext cx="214313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1" name="Picture 11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392743" y="3584577"/>
            <a:ext cx="288925" cy="12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52" name="Picture 9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21550" y="4370388"/>
            <a:ext cx="142875" cy="8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453" name="Picture 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535615" y="4656143"/>
            <a:ext cx="214312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4" name="Picture 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678490" y="3584575"/>
            <a:ext cx="214312" cy="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5" name="Picture 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964240" y="5799143"/>
            <a:ext cx="214312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6" name="Picture 50" descr="http://www.latinomediaperu.com/images/clientes/boticafas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64176" y="2941643"/>
            <a:ext cx="1651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7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321305" y="2870201"/>
            <a:ext cx="214313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8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606930" y="2870201"/>
            <a:ext cx="214313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59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321180" y="3441700"/>
            <a:ext cx="214313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60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464180" y="5084764"/>
            <a:ext cx="214313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61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964240" y="5513389"/>
            <a:ext cx="214312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62" name="Picture 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49430" y="5227639"/>
            <a:ext cx="214313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63" name="Picture 10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78305" y="3727450"/>
            <a:ext cx="358775" cy="10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6" name="Rectangle 8"/>
          <p:cNvSpPr txBox="1">
            <a:spLocks noChangeArrowheads="1"/>
          </p:cNvSpPr>
          <p:nvPr/>
        </p:nvSpPr>
        <p:spPr>
          <a:xfrm>
            <a:off x="446088" y="1766149"/>
            <a:ext cx="8229600" cy="369322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Expansión del consumo fuera de Lima</a:t>
            </a: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5594" name="Text Box 4"/>
          <p:cNvSpPr txBox="1">
            <a:spLocks noChangeArrowheads="1"/>
          </p:cNvSpPr>
          <p:nvPr/>
        </p:nvSpPr>
        <p:spPr bwMode="auto">
          <a:xfrm>
            <a:off x="144467" y="-27383"/>
            <a:ext cx="8891587" cy="1756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Crecimiento económico, motor de la verdadera descentralización</a:t>
            </a:r>
            <a:b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s-MX" b="1" dirty="0" smtClean="0">
                <a:latin typeface="Calibri" pitchFamily="34" charset="0"/>
              </a:rPr>
              <a:t>Las </a:t>
            </a:r>
            <a:r>
              <a:rPr lang="es-MX" b="1" dirty="0">
                <a:latin typeface="Calibri" pitchFamily="34" charset="0"/>
              </a:rPr>
              <a:t>mayores inversiones, que generan más puestos de trabajo, se reflejan en una mayor oferta de productos y servicios en las regiones</a:t>
            </a:r>
            <a:r>
              <a:rPr lang="es-PE" b="1" dirty="0">
                <a:latin typeface="Calibri" pitchFamily="34" charset="0"/>
              </a:rPr>
              <a:t>.</a:t>
            </a:r>
          </a:p>
        </p:txBody>
      </p:sp>
      <p:sp>
        <p:nvSpPr>
          <p:cNvPr id="56466" name="Text Box 2"/>
          <p:cNvSpPr txBox="1">
            <a:spLocks noChangeArrowheads="1"/>
          </p:cNvSpPr>
          <p:nvPr/>
        </p:nvSpPr>
        <p:spPr bwMode="auto">
          <a:xfrm>
            <a:off x="327025" y="6524626"/>
            <a:ext cx="690880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s-MX" sz="800" dirty="0"/>
              <a:t>Fuente: MEF.</a:t>
            </a:r>
            <a:endParaRPr lang="es-E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85720" y="2980955"/>
            <a:ext cx="8614069" cy="61862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3800" b="1" dirty="0" smtClean="0">
                <a:latin typeface="Calibri" pitchFamily="34" charset="0"/>
              </a:rPr>
              <a:t>En un país cuya economía crece 9% al año</a:t>
            </a:r>
            <a:endParaRPr lang="es-PE" sz="3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3000372"/>
            <a:ext cx="7858180" cy="7017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Estamos en el camino correcto…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2714620"/>
            <a:ext cx="7858180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¿Qué país queremos ser y cómo lograrlo?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2 Imagen" descr="Hoja de ruta humali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516"/>
            <a:ext cx="9144000" cy="602488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1406" y="6500834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 smtClean="0"/>
              <a:t>Foto: ANDINA/Gustavo Sánchez.</a:t>
            </a:r>
            <a:endParaRPr lang="es-P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Imagen" descr="Confiep con Huma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0"/>
            <a:ext cx="9144000" cy="56692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80490" y="6428266"/>
            <a:ext cx="12666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 smtClean="0"/>
              <a:t>Foto: ANDINA/Difusión.</a:t>
            </a:r>
            <a:endParaRPr lang="es-P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2857496"/>
            <a:ext cx="7858180" cy="7017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¿“Renegociando” TLC?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 descr="Puerto Sri Lanka"/>
          <p:cNvPicPr>
            <a:picLocks noChangeAspect="1" noChangeArrowheads="1"/>
          </p:cNvPicPr>
          <p:nvPr/>
        </p:nvPicPr>
        <p:blipFill>
          <a:blip r:embed="rId2" cstate="print">
            <a:lum bright="60000" contrast="-62000"/>
          </a:blip>
          <a:srcRect/>
          <a:stretch>
            <a:fillRect/>
          </a:stretch>
        </p:blipFill>
        <p:spPr bwMode="auto">
          <a:xfrm>
            <a:off x="-785850" y="-26988"/>
            <a:ext cx="1080135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20"/>
          <p:cNvSpPr txBox="1">
            <a:spLocks noChangeArrowheads="1"/>
          </p:cNvSpPr>
          <p:nvPr/>
        </p:nvSpPr>
        <p:spPr bwMode="auto">
          <a:xfrm>
            <a:off x="323850" y="6453188"/>
            <a:ext cx="4191000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sz="800" dirty="0"/>
              <a:t>Foto: </a:t>
            </a:r>
            <a:r>
              <a:rPr lang="es-PE" sz="800" dirty="0" err="1"/>
              <a:t>World</a:t>
            </a:r>
            <a:r>
              <a:rPr lang="es-PE" sz="800" dirty="0"/>
              <a:t> Bank </a:t>
            </a:r>
            <a:r>
              <a:rPr lang="es-PE" sz="800" dirty="0" err="1"/>
              <a:t>Photo</a:t>
            </a:r>
            <a:r>
              <a:rPr lang="es-PE" sz="800" dirty="0"/>
              <a:t> </a:t>
            </a:r>
            <a:r>
              <a:rPr lang="es-PE" sz="800" dirty="0" err="1"/>
              <a:t>Collection</a:t>
            </a:r>
            <a:r>
              <a:rPr lang="es-PE" sz="800" dirty="0"/>
              <a:t>.</a:t>
            </a:r>
            <a:endParaRPr lang="es-ES" sz="800" dirty="0"/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258756" y="2258733"/>
            <a:ext cx="445612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kumimoji="1" lang="es-P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Evolución del comercio entre el Perú y Chile </a:t>
            </a:r>
            <a:endParaRPr kumimoji="1" lang="es-E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r>
              <a:rPr kumimoji="1" lang="es-E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(en millones de US$)</a:t>
            </a:r>
            <a:endParaRPr kumimoji="1" lang="es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323850" y="6237288"/>
            <a:ext cx="403225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 smtClean="0"/>
              <a:t>Fuente: SUNAT</a:t>
            </a:r>
            <a:r>
              <a:rPr lang="es-ES" sz="800" dirty="0"/>
              <a:t>. Elaboración: COMEXPERU.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88926" y="226815"/>
            <a:ext cx="8891587" cy="1617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apertura comercial revive a la industria nacional</a:t>
            </a:r>
          </a:p>
          <a:p>
            <a:pPr marL="342857" indent="-342857">
              <a:spcBef>
                <a:spcPct val="50000"/>
              </a:spcBef>
              <a:defRPr/>
            </a:pPr>
            <a:r>
              <a:rPr lang="es-ES" b="1" dirty="0" smtClean="0">
                <a:latin typeface="Calibri" pitchFamily="34" charset="0"/>
              </a:rPr>
              <a:t>Los acuerdos comerciales afianzan el crecimiento.</a:t>
            </a:r>
            <a:endParaRPr lang="es-ES" b="1" dirty="0">
              <a:latin typeface="Calibri" pitchFamily="34" charset="0"/>
            </a:endParaRPr>
          </a:p>
        </p:txBody>
      </p:sp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01675"/>
            <a:ext cx="46714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857752" y="2258733"/>
            <a:ext cx="445612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kumimoji="1" lang="es-P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Exportaciones no tradicionales a EE.UU.</a:t>
            </a:r>
            <a:endParaRPr kumimoji="1" lang="es-E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r>
              <a:rPr kumimoji="1" lang="es-E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(en millones de US$)</a:t>
            </a:r>
            <a:endParaRPr kumimoji="1" lang="es-E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914392"/>
            <a:ext cx="4214810" cy="27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pa de acuerdos comerciales español-01.jpg"/>
          <p:cNvPicPr>
            <a:picLocks noChangeAspect="1"/>
          </p:cNvPicPr>
          <p:nvPr/>
        </p:nvPicPr>
        <p:blipFill>
          <a:blip r:embed="rId2" cstate="print"/>
          <a:srcRect t="9210"/>
          <a:stretch>
            <a:fillRect/>
          </a:stretch>
        </p:blipFill>
        <p:spPr>
          <a:xfrm>
            <a:off x="-36512" y="548681"/>
            <a:ext cx="9180512" cy="579301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1" y="107340"/>
            <a:ext cx="6120680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s-PE" b="1" dirty="0" smtClean="0">
                <a:solidFill>
                  <a:srgbClr val="002060"/>
                </a:solidFill>
              </a:rPr>
              <a:t>Perú: acuerdos comerciales en el 2010</a:t>
            </a:r>
            <a:endParaRPr lang="es-PE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2857496"/>
            <a:ext cx="7858180" cy="7017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¿Subiendo aranceles?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57"/>
          <p:cNvSpPr>
            <a:spLocks noChangeArrowheads="1"/>
          </p:cNvSpPr>
          <p:nvPr/>
        </p:nvSpPr>
        <p:spPr bwMode="auto">
          <a:xfrm>
            <a:off x="289934" y="6093300"/>
            <a:ext cx="4354057" cy="3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*2011: arancel promedio al 10 de abril y producción manufacturera proyectada para el año.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BCRP, MEF. Elaboración: COMEXPERU.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522" y="298824"/>
            <a:ext cx="8891587" cy="1617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apertura comercial revive a la industria nacional…</a:t>
            </a:r>
          </a:p>
          <a:p>
            <a:pPr>
              <a:spcBef>
                <a:spcPct val="50000"/>
              </a:spcBef>
              <a:defRPr/>
            </a:pPr>
            <a:r>
              <a:rPr lang="es-PE" b="1" dirty="0">
                <a:latin typeface="Calibri" pitchFamily="34" charset="0"/>
              </a:rPr>
              <a:t>… que empieza a recuperar el tiempo </a:t>
            </a:r>
            <a:r>
              <a:rPr lang="es-PE" b="1" dirty="0" smtClean="0">
                <a:latin typeface="Calibri" pitchFamily="34" charset="0"/>
              </a:rPr>
              <a:t>perdido.</a:t>
            </a:r>
            <a:endParaRPr lang="es-PE" b="1" dirty="0">
              <a:latin typeface="Calibri" pitchFamily="34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181602" y="8763000"/>
            <a:ext cx="66675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</p:spPr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743450" y="9010652"/>
            <a:ext cx="7810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1" tIns="18287" rIns="27431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PE" sz="700" dirty="0">
                <a:solidFill>
                  <a:srgbClr val="000000"/>
                </a:solidFill>
                <a:latin typeface="Arial"/>
                <a:cs typeface="Arial"/>
              </a:rPr>
              <a:t>Crisis</a:t>
            </a:r>
          </a:p>
          <a:p>
            <a:pPr algn="ctr" rtl="0">
              <a:defRPr sz="1000"/>
            </a:pPr>
            <a:r>
              <a:rPr lang="es-PE" sz="700" dirty="0">
                <a:solidFill>
                  <a:srgbClr val="000000"/>
                </a:solidFill>
                <a:latin typeface="Arial"/>
                <a:cs typeface="Arial"/>
              </a:rPr>
              <a:t> internacional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80928"/>
            <a:ext cx="533280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1526" y="2195575"/>
            <a:ext cx="6696743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industria peruana ha crecido en un contexto de bajos aranceles</a:t>
            </a:r>
          </a:p>
        </p:txBody>
      </p:sp>
      <p:pic>
        <p:nvPicPr>
          <p:cNvPr id="5125" name="Picture 20" descr="textil"/>
          <p:cNvPicPr>
            <a:picLocks noChangeAspect="1" noChangeArrowheads="1"/>
          </p:cNvPicPr>
          <p:nvPr/>
        </p:nvPicPr>
        <p:blipFill>
          <a:blip r:embed="rId3" cstate="print"/>
          <a:srcRect r="-55"/>
          <a:stretch>
            <a:fillRect/>
          </a:stretch>
        </p:blipFill>
        <p:spPr bwMode="auto">
          <a:xfrm>
            <a:off x="5364093" y="2878287"/>
            <a:ext cx="3455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7"/>
          <p:cNvSpPr>
            <a:spLocks noChangeArrowheads="1"/>
          </p:cNvSpPr>
          <p:nvPr/>
        </p:nvSpPr>
        <p:spPr bwMode="auto">
          <a:xfrm>
            <a:off x="357158" y="6334531"/>
            <a:ext cx="2263740" cy="1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</a:t>
            </a:r>
            <a:r>
              <a:rPr lang="es-PE" sz="800" dirty="0" smtClean="0">
                <a:ea typeface="ＭＳ Ｐゴシック" pitchFamily="34" charset="-128"/>
              </a:rPr>
              <a:t>SUNAT. Elaboración: COMEXPERU.</a:t>
            </a:r>
            <a:endParaRPr lang="es-PE" sz="800" dirty="0">
              <a:ea typeface="ＭＳ Ｐゴシック" pitchFamily="34" charset="-128"/>
            </a:endParaRPr>
          </a:p>
        </p:txBody>
      </p:sp>
      <p:pic>
        <p:nvPicPr>
          <p:cNvPr id="6148" name="Picture 6" descr="Ag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280" y="1700213"/>
            <a:ext cx="201612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comercio-exterior-bar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4999040"/>
            <a:ext cx="2017712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1" descr="industrial (1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93" y="3357568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4282" y="226816"/>
            <a:ext cx="8891587" cy="120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apertura comercial revive a la industria </a:t>
            </a:r>
            <a:r>
              <a:rPr lang="es-PE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nacional</a:t>
            </a:r>
            <a:endParaRPr lang="es-PE" sz="36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2" y="1785926"/>
            <a:ext cx="4106164" cy="58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</a:t>
            </a:r>
            <a:r>
              <a:rPr lang="es-P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xportaciones no tradicionales despegan</a:t>
            </a:r>
            <a:r>
              <a:rPr lang="es-PE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(en millones de US$)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428868"/>
            <a:ext cx="603130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7950" y="6615113"/>
            <a:ext cx="48974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700" b="0">
                <a:solidFill>
                  <a:schemeClr val="tx1"/>
                </a:solidFill>
                <a:effectLst/>
                <a:latin typeface="Arial" charset="0"/>
              </a:rPr>
              <a:t>Foto: Alberto Orbegoso - Andina.</a:t>
            </a:r>
          </a:p>
        </p:txBody>
      </p:sp>
      <p:pic>
        <p:nvPicPr>
          <p:cNvPr id="4" name="Picture 2" descr="1er embarque TLC USA - Foto Andina Alberto Orbegoso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855663" y="-24"/>
            <a:ext cx="1162843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0380" y="6572272"/>
            <a:ext cx="4897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b="0" dirty="0">
                <a:solidFill>
                  <a:schemeClr val="tx1"/>
                </a:solidFill>
                <a:effectLst/>
                <a:latin typeface="Arial" charset="0"/>
              </a:rPr>
              <a:t>Foto: Alberto Orbegoso - Andina.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7"/>
          <p:cNvSpPr>
            <a:spLocks noChangeArrowheads="1"/>
          </p:cNvSpPr>
          <p:nvPr/>
        </p:nvSpPr>
        <p:spPr bwMode="auto">
          <a:xfrm>
            <a:off x="361807" y="6334531"/>
            <a:ext cx="2626019" cy="1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</a:t>
            </a:r>
            <a:r>
              <a:rPr lang="es-PE" sz="800" dirty="0" smtClean="0">
                <a:ea typeface="ＭＳ Ｐゴシック" pitchFamily="34" charset="-128"/>
              </a:rPr>
              <a:t>APOYO, BCRP. Elaboración: COMEXPERU.</a:t>
            </a:r>
            <a:endParaRPr lang="es-PE" sz="800" dirty="0">
              <a:ea typeface="ＭＳ Ｐゴシック" pitchFamily="34" charset="-128"/>
            </a:endParaRPr>
          </a:p>
        </p:txBody>
      </p:sp>
      <p:pic>
        <p:nvPicPr>
          <p:cNvPr id="6148" name="Picture 6" descr="Ag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280" y="1700213"/>
            <a:ext cx="201612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comercio-exterior-bar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4999040"/>
            <a:ext cx="2017712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1" descr="industrial (1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93" y="3357568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8926" y="226816"/>
            <a:ext cx="8891587" cy="1617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apertura comercial revive a la industria nacional</a:t>
            </a:r>
          </a:p>
          <a:p>
            <a:pPr>
              <a:spcBef>
                <a:spcPct val="50000"/>
              </a:spcBef>
              <a:defRPr/>
            </a:pPr>
            <a:r>
              <a:rPr lang="es-PE" b="1" dirty="0" smtClean="0">
                <a:latin typeface="Calibri" pitchFamily="34" charset="0"/>
              </a:rPr>
              <a:t>Existen </a:t>
            </a:r>
            <a:r>
              <a:rPr lang="es-PE" b="1" dirty="0">
                <a:latin typeface="Calibri" pitchFamily="34" charset="0"/>
              </a:rPr>
              <a:t>buenos ejemplos: textiles, </a:t>
            </a:r>
            <a:r>
              <a:rPr lang="es-PE" b="1" dirty="0" smtClean="0">
                <a:latin typeface="Calibri" pitchFamily="34" charset="0"/>
              </a:rPr>
              <a:t>agroindustria, químicos.</a:t>
            </a:r>
            <a:endParaRPr lang="es-PE" b="1" dirty="0">
              <a:latin typeface="Calibri" pitchFamily="34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92896"/>
            <a:ext cx="564993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2" y="1916833"/>
            <a:ext cx="5760640" cy="58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</a:t>
            </a:r>
            <a:r>
              <a:rPr lang="es-P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xportaciones no tradicionales despegan: algunos ejemplos</a:t>
            </a:r>
            <a:r>
              <a:rPr lang="es-PE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(en millones de US$)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ddie-bauer-high-res-logo-to-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4867275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img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0008"/>
            <a:ext cx="4587876" cy="698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Calvin-Kle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6" y="-193674"/>
            <a:ext cx="16065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 descr="za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93" y="838201"/>
            <a:ext cx="13668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armani%2Bexchange%2B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40" y="614368"/>
            <a:ext cx="1871662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logo_dkn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9927" y="3548065"/>
            <a:ext cx="18002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1438" y="6643688"/>
            <a:ext cx="3276600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solidFill>
                  <a:schemeClr val="bg1"/>
                </a:solidFill>
              </a:rPr>
              <a:t>Fotografía: </a:t>
            </a:r>
            <a:r>
              <a:rPr lang="es-ES" sz="800" dirty="0" err="1">
                <a:solidFill>
                  <a:schemeClr val="bg1"/>
                </a:solidFill>
              </a:rPr>
              <a:t>Ani</a:t>
            </a:r>
            <a:r>
              <a:rPr lang="es-ES" sz="800" dirty="0">
                <a:solidFill>
                  <a:schemeClr val="bg1"/>
                </a:solidFill>
              </a:rPr>
              <a:t> Álvarez-Calderón.</a:t>
            </a:r>
          </a:p>
        </p:txBody>
      </p:sp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5" y="3533780"/>
            <a:ext cx="18002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0" descr="Lacost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5243" y="2420940"/>
            <a:ext cx="151288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1" descr="tommy_hilfiger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5605" y="6021393"/>
            <a:ext cx="7207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logo_l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1363" y="4292602"/>
            <a:ext cx="165735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488" y="2514601"/>
            <a:ext cx="18002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nautica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3800" y="4292605"/>
            <a:ext cx="15113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7" y="6021388"/>
            <a:ext cx="165576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5693" y="1770068"/>
            <a:ext cx="29368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soe_logo_mart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8265" y="315913"/>
            <a:ext cx="12255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5830" y="537369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2689386"/>
            <a:ext cx="7786742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¿Discriminando a la inversión extranjera?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825" y="-26988"/>
            <a:ext cx="3214688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57"/>
          <p:cNvSpPr>
            <a:spLocks noChangeArrowheads="1"/>
          </p:cNvSpPr>
          <p:nvPr/>
        </p:nvSpPr>
        <p:spPr bwMode="auto">
          <a:xfrm>
            <a:off x="450850" y="6165850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6877055" y="6454775"/>
            <a:ext cx="2016125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PE" sz="800" dirty="0"/>
              <a:t>Foto: </a:t>
            </a:r>
            <a:r>
              <a:rPr lang="es-PE" sz="800" dirty="0" err="1"/>
              <a:t>Southern</a:t>
            </a:r>
            <a:r>
              <a:rPr lang="es-PE" sz="800" dirty="0"/>
              <a:t> </a:t>
            </a:r>
            <a:r>
              <a:rPr lang="es-PE" sz="800" dirty="0" err="1"/>
              <a:t>Peru</a:t>
            </a:r>
            <a:r>
              <a:rPr lang="es-PE" sz="800" dirty="0"/>
              <a:t>.</a:t>
            </a:r>
            <a:endParaRPr lang="es-ES" sz="800" dirty="0"/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9" y="2073278"/>
            <a:ext cx="586105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8926" y="285728"/>
            <a:ext cx="8891587" cy="13179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inversión extranjera trae importantes beneficios…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6327" y="3249618"/>
            <a:ext cx="654050" cy="528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15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1925" y="3019430"/>
            <a:ext cx="712788" cy="61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638680" y="2289180"/>
            <a:ext cx="4054475" cy="787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</a:pPr>
            <a:endParaRPr lang="es-ES" b="1" i="1">
              <a:latin typeface="Tahoma" charset="0"/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endParaRPr lang="es-ES" b="1">
              <a:latin typeface="Tahoma" charset="0"/>
            </a:endParaRPr>
          </a:p>
        </p:txBody>
      </p:sp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7901" y="2527305"/>
            <a:ext cx="3905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2671763"/>
            <a:ext cx="773112" cy="325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1" name="Picture 17" descr="tasa"/>
          <p:cNvPicPr>
            <a:picLocks noChangeAspect="1" noChangeArrowheads="1"/>
          </p:cNvPicPr>
          <p:nvPr/>
        </p:nvPicPr>
        <p:blipFill>
          <a:blip r:embed="rId7" cstate="print"/>
          <a:srcRect l="7086" t="10464" r="7243" b="15582"/>
          <a:stretch>
            <a:fillRect/>
          </a:stretch>
        </p:blipFill>
        <p:spPr bwMode="auto">
          <a:xfrm>
            <a:off x="6462713" y="2543175"/>
            <a:ext cx="7715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1" y="4805365"/>
            <a:ext cx="833438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23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99443" y="3213104"/>
            <a:ext cx="693737" cy="44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4" name="Picture 22"/>
          <p:cNvPicPr>
            <a:picLocks noChangeAspect="1" noChangeArrowheads="1"/>
          </p:cNvPicPr>
          <p:nvPr/>
        </p:nvPicPr>
        <p:blipFill>
          <a:blip r:embed="rId10" cstate="print"/>
          <a:srcRect t="17619" r="12143" b="22977"/>
          <a:stretch>
            <a:fillRect/>
          </a:stretch>
        </p:blipFill>
        <p:spPr bwMode="auto">
          <a:xfrm>
            <a:off x="7886705" y="5300665"/>
            <a:ext cx="728663" cy="493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5" name="Picture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64425" y="3967163"/>
            <a:ext cx="609600" cy="542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6" name="Picture 35"/>
          <p:cNvPicPr>
            <a:picLocks noChangeAspect="1" noChangeArrowheads="1"/>
          </p:cNvPicPr>
          <p:nvPr/>
        </p:nvPicPr>
        <p:blipFill>
          <a:blip r:embed="rId12" cstate="print"/>
          <a:srcRect t="19778" b="24777"/>
          <a:stretch>
            <a:fillRect/>
          </a:stretch>
        </p:blipFill>
        <p:spPr bwMode="auto">
          <a:xfrm>
            <a:off x="7808915" y="4581525"/>
            <a:ext cx="1011237" cy="560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27" name="Text Box 39"/>
          <p:cNvSpPr txBox="1">
            <a:spLocks noChangeArrowheads="1"/>
          </p:cNvSpPr>
          <p:nvPr/>
        </p:nvSpPr>
        <p:spPr bwMode="auto">
          <a:xfrm>
            <a:off x="6300788" y="1779590"/>
            <a:ext cx="2447925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latin typeface="Calibri" pitchFamily="34" charset="0"/>
              </a:rPr>
              <a:t>Más empresas apostando por el Perú:</a:t>
            </a:r>
          </a:p>
        </p:txBody>
      </p:sp>
      <p:pic>
        <p:nvPicPr>
          <p:cNvPr id="13328" name="Picture 40"/>
          <p:cNvPicPr>
            <a:picLocks noChangeAspect="1" noChangeArrowheads="1"/>
          </p:cNvPicPr>
          <p:nvPr/>
        </p:nvPicPr>
        <p:blipFill>
          <a:blip r:embed="rId13" cstate="print"/>
          <a:srcRect l="10152" t="16537" r="69952" b="69693"/>
          <a:stretch>
            <a:fillRect/>
          </a:stretch>
        </p:blipFill>
        <p:spPr bwMode="auto">
          <a:xfrm>
            <a:off x="6750050" y="5286375"/>
            <a:ext cx="7715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57950" y="3997326"/>
            <a:ext cx="762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15318" y="3886205"/>
            <a:ext cx="64452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Rectangle 57"/>
          <p:cNvSpPr>
            <a:spLocks noChangeArrowheads="1"/>
          </p:cNvSpPr>
          <p:nvPr/>
        </p:nvSpPr>
        <p:spPr bwMode="auto">
          <a:xfrm>
            <a:off x="7643834" y="6306938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grpSp>
        <p:nvGrpSpPr>
          <p:cNvPr id="13332" name="Group 20"/>
          <p:cNvGrpSpPr>
            <a:grpSpLocks noChangeAspect="1"/>
          </p:cNvGrpSpPr>
          <p:nvPr/>
        </p:nvGrpSpPr>
        <p:grpSpPr bwMode="auto">
          <a:xfrm>
            <a:off x="323850" y="2349501"/>
            <a:ext cx="5910263" cy="3251200"/>
            <a:chOff x="204" y="1480"/>
            <a:chExt cx="3723" cy="2048"/>
          </a:xfrm>
        </p:grpSpPr>
        <p:sp>
          <p:nvSpPr>
            <p:cNvPr id="13333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04" y="1480"/>
              <a:ext cx="3716" cy="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204" y="1480"/>
              <a:ext cx="3716" cy="20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35" name="Rectangle 23"/>
            <p:cNvSpPr>
              <a:spLocks noChangeArrowheads="1"/>
            </p:cNvSpPr>
            <p:nvPr/>
          </p:nvSpPr>
          <p:spPr bwMode="auto">
            <a:xfrm>
              <a:off x="823" y="1824"/>
              <a:ext cx="903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Grupos económicos </a:t>
              </a:r>
              <a:endParaRPr lang="es-ES" dirty="0"/>
            </a:p>
          </p:txBody>
        </p:sp>
        <p:sp>
          <p:nvSpPr>
            <p:cNvPr id="13336" name="Rectangle 24"/>
            <p:cNvSpPr>
              <a:spLocks noChangeArrowheads="1"/>
            </p:cNvSpPr>
            <p:nvPr/>
          </p:nvSpPr>
          <p:spPr bwMode="auto">
            <a:xfrm>
              <a:off x="2562" y="1764"/>
              <a:ext cx="85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Ingresos                   </a:t>
              </a:r>
              <a:endParaRPr lang="es-ES" dirty="0"/>
            </a:p>
          </p:txBody>
        </p:sp>
        <p:sp>
          <p:nvSpPr>
            <p:cNvPr id="13337" name="Rectangle 25"/>
            <p:cNvSpPr>
              <a:spLocks noChangeArrowheads="1"/>
            </p:cNvSpPr>
            <p:nvPr/>
          </p:nvSpPr>
          <p:spPr bwMode="auto">
            <a:xfrm>
              <a:off x="2442" y="1884"/>
              <a:ext cx="63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(US$ millones)</a:t>
              </a:r>
              <a:endParaRPr lang="es-ES" dirty="0"/>
            </a:p>
          </p:txBody>
        </p:sp>
        <p:sp>
          <p:nvSpPr>
            <p:cNvPr id="13338" name="Rectangle 26"/>
            <p:cNvSpPr>
              <a:spLocks noChangeArrowheads="1"/>
            </p:cNvSpPr>
            <p:nvPr/>
          </p:nvSpPr>
          <p:spPr bwMode="auto">
            <a:xfrm>
              <a:off x="3248" y="1764"/>
              <a:ext cx="67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Diversificación </a:t>
              </a:r>
              <a:endParaRPr lang="es-ES" dirty="0"/>
            </a:p>
          </p:txBody>
        </p:sp>
        <p:sp>
          <p:nvSpPr>
            <p:cNvPr id="13339" name="Rectangle 27"/>
            <p:cNvSpPr>
              <a:spLocks noChangeArrowheads="1"/>
            </p:cNvSpPr>
            <p:nvPr/>
          </p:nvSpPr>
          <p:spPr bwMode="auto">
            <a:xfrm>
              <a:off x="3330" y="1884"/>
              <a:ext cx="475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sectorial 1/</a:t>
              </a:r>
              <a:endParaRPr lang="es-ES" dirty="0"/>
            </a:p>
          </p:txBody>
        </p:sp>
        <p:sp>
          <p:nvSpPr>
            <p:cNvPr id="13340" name="Rectangle 28"/>
            <p:cNvSpPr>
              <a:spLocks noChangeArrowheads="1"/>
            </p:cNvSpPr>
            <p:nvPr/>
          </p:nvSpPr>
          <p:spPr bwMode="auto">
            <a:xfrm>
              <a:off x="226" y="2011"/>
              <a:ext cx="34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Romero</a:t>
              </a:r>
              <a:endParaRPr lang="es-ES" dirty="0"/>
            </a:p>
          </p:txBody>
        </p:sp>
        <p:sp>
          <p:nvSpPr>
            <p:cNvPr id="13341" name="Rectangle 29"/>
            <p:cNvSpPr>
              <a:spLocks noChangeArrowheads="1"/>
            </p:cNvSpPr>
            <p:nvPr/>
          </p:nvSpPr>
          <p:spPr bwMode="auto">
            <a:xfrm>
              <a:off x="2957" y="2011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2 420</a:t>
              </a:r>
              <a:endParaRPr lang="es-ES" dirty="0"/>
            </a:p>
          </p:txBody>
        </p:sp>
        <p:sp>
          <p:nvSpPr>
            <p:cNvPr id="13342" name="Rectangle 30"/>
            <p:cNvSpPr>
              <a:spLocks noChangeArrowheads="1"/>
            </p:cNvSpPr>
            <p:nvPr/>
          </p:nvSpPr>
          <p:spPr bwMode="auto">
            <a:xfrm>
              <a:off x="3793" y="2011"/>
              <a:ext cx="9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11</a:t>
              </a:r>
              <a:endParaRPr lang="es-ES" dirty="0"/>
            </a:p>
          </p:txBody>
        </p:sp>
        <p:sp>
          <p:nvSpPr>
            <p:cNvPr id="13343" name="Rectangle 31"/>
            <p:cNvSpPr>
              <a:spLocks noChangeArrowheads="1"/>
            </p:cNvSpPr>
            <p:nvPr/>
          </p:nvSpPr>
          <p:spPr bwMode="auto">
            <a:xfrm>
              <a:off x="226" y="2138"/>
              <a:ext cx="42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 err="1">
                  <a:solidFill>
                    <a:srgbClr val="000000"/>
                  </a:solidFill>
                </a:rPr>
                <a:t>Credicorp</a:t>
              </a:r>
              <a:endParaRPr lang="es-ES" dirty="0"/>
            </a:p>
          </p:txBody>
        </p:sp>
        <p:sp>
          <p:nvSpPr>
            <p:cNvPr id="13344" name="Rectangle 32"/>
            <p:cNvSpPr>
              <a:spLocks noChangeArrowheads="1"/>
            </p:cNvSpPr>
            <p:nvPr/>
          </p:nvSpPr>
          <p:spPr bwMode="auto">
            <a:xfrm>
              <a:off x="2957" y="2138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2 174</a:t>
              </a:r>
              <a:endParaRPr lang="es-ES" dirty="0"/>
            </a:p>
          </p:txBody>
        </p:sp>
        <p:sp>
          <p:nvSpPr>
            <p:cNvPr id="13345" name="Rectangle 33"/>
            <p:cNvSpPr>
              <a:spLocks noChangeArrowheads="1"/>
            </p:cNvSpPr>
            <p:nvPr/>
          </p:nvSpPr>
          <p:spPr bwMode="auto">
            <a:xfrm>
              <a:off x="3793" y="2138"/>
              <a:ext cx="10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27</a:t>
              </a:r>
              <a:endParaRPr lang="es-ES" dirty="0"/>
            </a:p>
          </p:txBody>
        </p:sp>
        <p:sp>
          <p:nvSpPr>
            <p:cNvPr id="13346" name="Rectangle 34"/>
            <p:cNvSpPr>
              <a:spLocks noChangeArrowheads="1"/>
            </p:cNvSpPr>
            <p:nvPr/>
          </p:nvSpPr>
          <p:spPr bwMode="auto">
            <a:xfrm>
              <a:off x="226" y="2265"/>
              <a:ext cx="35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Brescia </a:t>
              </a:r>
              <a:endParaRPr lang="es-ES" dirty="0"/>
            </a:p>
          </p:txBody>
        </p:sp>
        <p:sp>
          <p:nvSpPr>
            <p:cNvPr id="13347" name="Rectangle 35"/>
            <p:cNvSpPr>
              <a:spLocks noChangeArrowheads="1"/>
            </p:cNvSpPr>
            <p:nvPr/>
          </p:nvSpPr>
          <p:spPr bwMode="auto">
            <a:xfrm>
              <a:off x="2957" y="2265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1 841</a:t>
              </a:r>
              <a:endParaRPr lang="es-ES" dirty="0"/>
            </a:p>
          </p:txBody>
        </p:sp>
        <p:sp>
          <p:nvSpPr>
            <p:cNvPr id="13348" name="Rectangle 36"/>
            <p:cNvSpPr>
              <a:spLocks noChangeArrowheads="1"/>
            </p:cNvSpPr>
            <p:nvPr/>
          </p:nvSpPr>
          <p:spPr bwMode="auto">
            <a:xfrm>
              <a:off x="3793" y="2265"/>
              <a:ext cx="10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17</a:t>
              </a:r>
              <a:endParaRPr lang="es-ES" dirty="0"/>
            </a:p>
          </p:txBody>
        </p:sp>
        <p:sp>
          <p:nvSpPr>
            <p:cNvPr id="13349" name="Rectangle 37"/>
            <p:cNvSpPr>
              <a:spLocks noChangeArrowheads="1"/>
            </p:cNvSpPr>
            <p:nvPr/>
          </p:nvSpPr>
          <p:spPr bwMode="auto">
            <a:xfrm>
              <a:off x="226" y="2392"/>
              <a:ext cx="455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Benavides</a:t>
              </a:r>
              <a:endParaRPr lang="es-ES" dirty="0"/>
            </a:p>
          </p:txBody>
        </p:sp>
        <p:sp>
          <p:nvSpPr>
            <p:cNvPr id="13350" name="Rectangle 38"/>
            <p:cNvSpPr>
              <a:spLocks noChangeArrowheads="1"/>
            </p:cNvSpPr>
            <p:nvPr/>
          </p:nvSpPr>
          <p:spPr bwMode="auto">
            <a:xfrm>
              <a:off x="2957" y="2392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1 621</a:t>
              </a:r>
              <a:endParaRPr lang="es-ES" dirty="0"/>
            </a:p>
          </p:txBody>
        </p:sp>
        <p:sp>
          <p:nvSpPr>
            <p:cNvPr id="13351" name="Rectangle 39"/>
            <p:cNvSpPr>
              <a:spLocks noChangeArrowheads="1"/>
            </p:cNvSpPr>
            <p:nvPr/>
          </p:nvSpPr>
          <p:spPr bwMode="auto">
            <a:xfrm>
              <a:off x="3845" y="2392"/>
              <a:ext cx="5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7</a:t>
              </a:r>
              <a:endParaRPr lang="es-ES" dirty="0"/>
            </a:p>
          </p:txBody>
        </p:sp>
        <p:sp>
          <p:nvSpPr>
            <p:cNvPr id="13352" name="Rectangle 40"/>
            <p:cNvSpPr>
              <a:spLocks noChangeArrowheads="1"/>
            </p:cNvSpPr>
            <p:nvPr/>
          </p:nvSpPr>
          <p:spPr bwMode="auto">
            <a:xfrm>
              <a:off x="226" y="2519"/>
              <a:ext cx="26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Gloria</a:t>
              </a:r>
              <a:endParaRPr lang="es-ES" dirty="0"/>
            </a:p>
          </p:txBody>
        </p:sp>
        <p:sp>
          <p:nvSpPr>
            <p:cNvPr id="13353" name="Rectangle 41"/>
            <p:cNvSpPr>
              <a:spLocks noChangeArrowheads="1"/>
            </p:cNvSpPr>
            <p:nvPr/>
          </p:nvSpPr>
          <p:spPr bwMode="auto">
            <a:xfrm>
              <a:off x="2957" y="2519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1 334</a:t>
              </a:r>
              <a:endParaRPr lang="es-ES" dirty="0"/>
            </a:p>
          </p:txBody>
        </p:sp>
        <p:sp>
          <p:nvSpPr>
            <p:cNvPr id="13354" name="Rectangle 42"/>
            <p:cNvSpPr>
              <a:spLocks noChangeArrowheads="1"/>
            </p:cNvSpPr>
            <p:nvPr/>
          </p:nvSpPr>
          <p:spPr bwMode="auto">
            <a:xfrm>
              <a:off x="3793" y="2519"/>
              <a:ext cx="9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11</a:t>
              </a:r>
              <a:endParaRPr lang="es-ES" dirty="0"/>
            </a:p>
          </p:txBody>
        </p:sp>
        <p:sp>
          <p:nvSpPr>
            <p:cNvPr id="13355" name="Rectangle 43"/>
            <p:cNvSpPr>
              <a:spLocks noChangeArrowheads="1"/>
            </p:cNvSpPr>
            <p:nvPr/>
          </p:nvSpPr>
          <p:spPr bwMode="auto">
            <a:xfrm>
              <a:off x="226" y="2646"/>
              <a:ext cx="75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Rodríguez-Pastor</a:t>
              </a:r>
              <a:endParaRPr lang="es-ES" dirty="0"/>
            </a:p>
          </p:txBody>
        </p:sp>
        <p:sp>
          <p:nvSpPr>
            <p:cNvPr id="13356" name="Rectangle 44"/>
            <p:cNvSpPr>
              <a:spLocks noChangeArrowheads="1"/>
            </p:cNvSpPr>
            <p:nvPr/>
          </p:nvSpPr>
          <p:spPr bwMode="auto">
            <a:xfrm>
              <a:off x="2957" y="2646"/>
              <a:ext cx="22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1 092</a:t>
              </a:r>
              <a:endParaRPr lang="es-ES" dirty="0"/>
            </a:p>
          </p:txBody>
        </p:sp>
        <p:sp>
          <p:nvSpPr>
            <p:cNvPr id="13357" name="Rectangle 45"/>
            <p:cNvSpPr>
              <a:spLocks noChangeArrowheads="1"/>
            </p:cNvSpPr>
            <p:nvPr/>
          </p:nvSpPr>
          <p:spPr bwMode="auto">
            <a:xfrm>
              <a:off x="3793" y="2646"/>
              <a:ext cx="10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13</a:t>
              </a:r>
              <a:endParaRPr lang="es-ES" dirty="0"/>
            </a:p>
          </p:txBody>
        </p:sp>
        <p:sp>
          <p:nvSpPr>
            <p:cNvPr id="13358" name="Rectangle 46"/>
            <p:cNvSpPr>
              <a:spLocks noChangeArrowheads="1"/>
            </p:cNvSpPr>
            <p:nvPr/>
          </p:nvSpPr>
          <p:spPr bwMode="auto">
            <a:xfrm>
              <a:off x="226" y="2773"/>
              <a:ext cx="420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 err="1">
                  <a:solidFill>
                    <a:srgbClr val="000000"/>
                  </a:solidFill>
                </a:rPr>
                <a:t>Ferreyros</a:t>
              </a:r>
              <a:endParaRPr lang="es-ES" dirty="0"/>
            </a:p>
          </p:txBody>
        </p:sp>
        <p:sp>
          <p:nvSpPr>
            <p:cNvPr id="13359" name="Rectangle 47"/>
            <p:cNvSpPr>
              <a:spLocks noChangeArrowheads="1"/>
            </p:cNvSpPr>
            <p:nvPr/>
          </p:nvSpPr>
          <p:spPr bwMode="auto">
            <a:xfrm>
              <a:off x="3032" y="2773"/>
              <a:ext cx="15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639</a:t>
              </a:r>
              <a:endParaRPr lang="es-ES" dirty="0"/>
            </a:p>
          </p:txBody>
        </p:sp>
        <p:sp>
          <p:nvSpPr>
            <p:cNvPr id="13360" name="Rectangle 48"/>
            <p:cNvSpPr>
              <a:spLocks noChangeArrowheads="1"/>
            </p:cNvSpPr>
            <p:nvPr/>
          </p:nvSpPr>
          <p:spPr bwMode="auto">
            <a:xfrm>
              <a:off x="3845" y="2773"/>
              <a:ext cx="5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3</a:t>
              </a:r>
              <a:endParaRPr lang="es-ES" dirty="0"/>
            </a:p>
          </p:txBody>
        </p:sp>
        <p:sp>
          <p:nvSpPr>
            <p:cNvPr id="13361" name="Rectangle 49"/>
            <p:cNvSpPr>
              <a:spLocks noChangeArrowheads="1"/>
            </p:cNvSpPr>
            <p:nvPr/>
          </p:nvSpPr>
          <p:spPr bwMode="auto">
            <a:xfrm>
              <a:off x="226" y="2900"/>
              <a:ext cx="48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 err="1">
                  <a:solidFill>
                    <a:srgbClr val="000000"/>
                  </a:solidFill>
                </a:rPr>
                <a:t>Hochschild</a:t>
              </a:r>
              <a:endParaRPr lang="es-ES" dirty="0"/>
            </a:p>
          </p:txBody>
        </p:sp>
        <p:sp>
          <p:nvSpPr>
            <p:cNvPr id="13362" name="Rectangle 50"/>
            <p:cNvSpPr>
              <a:spLocks noChangeArrowheads="1"/>
            </p:cNvSpPr>
            <p:nvPr/>
          </p:nvSpPr>
          <p:spPr bwMode="auto">
            <a:xfrm>
              <a:off x="3032" y="2900"/>
              <a:ext cx="15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625</a:t>
              </a:r>
              <a:endParaRPr lang="es-ES" dirty="0"/>
            </a:p>
          </p:txBody>
        </p:sp>
        <p:sp>
          <p:nvSpPr>
            <p:cNvPr id="13363" name="Rectangle 51"/>
            <p:cNvSpPr>
              <a:spLocks noChangeArrowheads="1"/>
            </p:cNvSpPr>
            <p:nvPr/>
          </p:nvSpPr>
          <p:spPr bwMode="auto">
            <a:xfrm>
              <a:off x="3845" y="2900"/>
              <a:ext cx="5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4</a:t>
              </a:r>
              <a:endParaRPr lang="es-ES" dirty="0"/>
            </a:p>
          </p:txBody>
        </p:sp>
        <p:sp>
          <p:nvSpPr>
            <p:cNvPr id="13364" name="Rectangle 52"/>
            <p:cNvSpPr>
              <a:spLocks noChangeArrowheads="1"/>
            </p:cNvSpPr>
            <p:nvPr/>
          </p:nvSpPr>
          <p:spPr bwMode="auto">
            <a:xfrm>
              <a:off x="226" y="3027"/>
              <a:ext cx="26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 err="1">
                  <a:solidFill>
                    <a:srgbClr val="000000"/>
                  </a:solidFill>
                </a:rPr>
                <a:t>Wiese</a:t>
              </a:r>
              <a:endParaRPr lang="es-ES" dirty="0"/>
            </a:p>
          </p:txBody>
        </p:sp>
        <p:sp>
          <p:nvSpPr>
            <p:cNvPr id="13365" name="Rectangle 53"/>
            <p:cNvSpPr>
              <a:spLocks noChangeArrowheads="1"/>
            </p:cNvSpPr>
            <p:nvPr/>
          </p:nvSpPr>
          <p:spPr bwMode="auto">
            <a:xfrm>
              <a:off x="3032" y="3027"/>
              <a:ext cx="15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573</a:t>
              </a:r>
              <a:endParaRPr lang="es-ES" dirty="0"/>
            </a:p>
          </p:txBody>
        </p:sp>
        <p:sp>
          <p:nvSpPr>
            <p:cNvPr id="13366" name="Rectangle 54"/>
            <p:cNvSpPr>
              <a:spLocks noChangeArrowheads="1"/>
            </p:cNvSpPr>
            <p:nvPr/>
          </p:nvSpPr>
          <p:spPr bwMode="auto">
            <a:xfrm>
              <a:off x="3845" y="3027"/>
              <a:ext cx="5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100" b="1" dirty="0">
                  <a:solidFill>
                    <a:srgbClr val="000000"/>
                  </a:solidFill>
                </a:rPr>
                <a:t>8</a:t>
              </a:r>
              <a:endParaRPr lang="es-ES" dirty="0"/>
            </a:p>
          </p:txBody>
        </p:sp>
        <p:sp>
          <p:nvSpPr>
            <p:cNvPr id="13367" name="Rectangle 55"/>
            <p:cNvSpPr>
              <a:spLocks noChangeArrowheads="1"/>
            </p:cNvSpPr>
            <p:nvPr/>
          </p:nvSpPr>
          <p:spPr bwMode="auto">
            <a:xfrm>
              <a:off x="2913" y="3162"/>
              <a:ext cx="91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b="1" i="1" dirty="0">
                  <a:solidFill>
                    <a:srgbClr val="000000"/>
                  </a:solidFill>
                </a:rPr>
                <a:t>Fuente: Perú Top 10mil </a:t>
              </a:r>
              <a:endParaRPr lang="es-ES" dirty="0"/>
            </a:p>
          </p:txBody>
        </p:sp>
        <p:sp>
          <p:nvSpPr>
            <p:cNvPr id="13368" name="Rectangle 56"/>
            <p:cNvSpPr>
              <a:spLocks noChangeArrowheads="1"/>
            </p:cNvSpPr>
            <p:nvPr/>
          </p:nvSpPr>
          <p:spPr bwMode="auto">
            <a:xfrm>
              <a:off x="226" y="3289"/>
              <a:ext cx="291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b="1" i="1" dirty="0">
                  <a:solidFill>
                    <a:srgbClr val="000000"/>
                  </a:solidFill>
                </a:rPr>
                <a:t>1/ Según Clasificación Internacional Industrial Uniforme (CIIU) a dos dígitos.</a:t>
              </a:r>
              <a:endParaRPr lang="es-ES" dirty="0"/>
            </a:p>
          </p:txBody>
        </p:sp>
        <p:sp>
          <p:nvSpPr>
            <p:cNvPr id="13369" name="Rectangle 57"/>
            <p:cNvSpPr>
              <a:spLocks noChangeArrowheads="1"/>
            </p:cNvSpPr>
            <p:nvPr/>
          </p:nvSpPr>
          <p:spPr bwMode="auto">
            <a:xfrm>
              <a:off x="644" y="1495"/>
              <a:ext cx="29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400" b="1" dirty="0">
                  <a:solidFill>
                    <a:srgbClr val="000000"/>
                  </a:solidFill>
                </a:rPr>
                <a:t>PRINCIPALES GRUPOS ECONÓMICOS NACIONALES </a:t>
              </a:r>
              <a:endParaRPr lang="es-ES" dirty="0"/>
            </a:p>
          </p:txBody>
        </p:sp>
        <p:sp>
          <p:nvSpPr>
            <p:cNvPr id="13370" name="Line 58"/>
            <p:cNvSpPr>
              <a:spLocks noChangeShapeType="1"/>
            </p:cNvSpPr>
            <p:nvPr/>
          </p:nvSpPr>
          <p:spPr bwMode="auto">
            <a:xfrm>
              <a:off x="211" y="1757"/>
              <a:ext cx="3709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1" name="Rectangle 59"/>
            <p:cNvSpPr>
              <a:spLocks noChangeArrowheads="1"/>
            </p:cNvSpPr>
            <p:nvPr/>
          </p:nvSpPr>
          <p:spPr bwMode="auto">
            <a:xfrm>
              <a:off x="211" y="1757"/>
              <a:ext cx="3709" cy="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2" name="Line 60"/>
            <p:cNvSpPr>
              <a:spLocks noChangeShapeType="1"/>
            </p:cNvSpPr>
            <p:nvPr/>
          </p:nvSpPr>
          <p:spPr bwMode="auto">
            <a:xfrm>
              <a:off x="211" y="1996"/>
              <a:ext cx="3709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3" name="Rectangle 61"/>
            <p:cNvSpPr>
              <a:spLocks noChangeArrowheads="1"/>
            </p:cNvSpPr>
            <p:nvPr/>
          </p:nvSpPr>
          <p:spPr bwMode="auto">
            <a:xfrm>
              <a:off x="211" y="1996"/>
              <a:ext cx="3709" cy="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4" name="Line 62"/>
            <p:cNvSpPr>
              <a:spLocks noChangeShapeType="1"/>
            </p:cNvSpPr>
            <p:nvPr/>
          </p:nvSpPr>
          <p:spPr bwMode="auto">
            <a:xfrm>
              <a:off x="204" y="1757"/>
              <a:ext cx="0" cy="139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5" name="Rectangle 63"/>
            <p:cNvSpPr>
              <a:spLocks noChangeArrowheads="1"/>
            </p:cNvSpPr>
            <p:nvPr/>
          </p:nvSpPr>
          <p:spPr bwMode="auto">
            <a:xfrm>
              <a:off x="204" y="1757"/>
              <a:ext cx="7" cy="139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6" name="Line 64"/>
            <p:cNvSpPr>
              <a:spLocks noChangeShapeType="1"/>
            </p:cNvSpPr>
            <p:nvPr/>
          </p:nvSpPr>
          <p:spPr bwMode="auto">
            <a:xfrm>
              <a:off x="2293" y="1764"/>
              <a:ext cx="0" cy="1383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7" name="Rectangle 65"/>
            <p:cNvSpPr>
              <a:spLocks noChangeArrowheads="1"/>
            </p:cNvSpPr>
            <p:nvPr/>
          </p:nvSpPr>
          <p:spPr bwMode="auto">
            <a:xfrm>
              <a:off x="2293" y="1764"/>
              <a:ext cx="8" cy="138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8" name="Line 66"/>
            <p:cNvSpPr>
              <a:spLocks noChangeShapeType="1"/>
            </p:cNvSpPr>
            <p:nvPr/>
          </p:nvSpPr>
          <p:spPr bwMode="auto">
            <a:xfrm>
              <a:off x="3204" y="1764"/>
              <a:ext cx="0" cy="1383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79" name="Rectangle 67"/>
            <p:cNvSpPr>
              <a:spLocks noChangeArrowheads="1"/>
            </p:cNvSpPr>
            <p:nvPr/>
          </p:nvSpPr>
          <p:spPr bwMode="auto">
            <a:xfrm>
              <a:off x="3204" y="1764"/>
              <a:ext cx="7" cy="138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0" name="Line 68"/>
            <p:cNvSpPr>
              <a:spLocks noChangeShapeType="1"/>
            </p:cNvSpPr>
            <p:nvPr/>
          </p:nvSpPr>
          <p:spPr bwMode="auto">
            <a:xfrm>
              <a:off x="211" y="3139"/>
              <a:ext cx="3709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1" name="Rectangle 69"/>
            <p:cNvSpPr>
              <a:spLocks noChangeArrowheads="1"/>
            </p:cNvSpPr>
            <p:nvPr/>
          </p:nvSpPr>
          <p:spPr bwMode="auto">
            <a:xfrm>
              <a:off x="211" y="3139"/>
              <a:ext cx="3709" cy="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2" name="Line 70"/>
            <p:cNvSpPr>
              <a:spLocks noChangeShapeType="1"/>
            </p:cNvSpPr>
            <p:nvPr/>
          </p:nvSpPr>
          <p:spPr bwMode="auto">
            <a:xfrm>
              <a:off x="3912" y="1764"/>
              <a:ext cx="0" cy="1383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3" name="Rectangle 71"/>
            <p:cNvSpPr>
              <a:spLocks noChangeArrowheads="1"/>
            </p:cNvSpPr>
            <p:nvPr/>
          </p:nvSpPr>
          <p:spPr bwMode="auto">
            <a:xfrm>
              <a:off x="3912" y="1764"/>
              <a:ext cx="8" cy="138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4" name="Line 72"/>
            <p:cNvSpPr>
              <a:spLocks noChangeShapeType="1"/>
            </p:cNvSpPr>
            <p:nvPr/>
          </p:nvSpPr>
          <p:spPr bwMode="auto">
            <a:xfrm>
              <a:off x="3920" y="1480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5" name="Rectangle 73"/>
            <p:cNvSpPr>
              <a:spLocks noChangeArrowheads="1"/>
            </p:cNvSpPr>
            <p:nvPr/>
          </p:nvSpPr>
          <p:spPr bwMode="auto">
            <a:xfrm>
              <a:off x="3920" y="1480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6" name="Line 74"/>
            <p:cNvSpPr>
              <a:spLocks noChangeShapeType="1"/>
            </p:cNvSpPr>
            <p:nvPr/>
          </p:nvSpPr>
          <p:spPr bwMode="auto">
            <a:xfrm>
              <a:off x="3920" y="162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7" name="Rectangle 75"/>
            <p:cNvSpPr>
              <a:spLocks noChangeArrowheads="1"/>
            </p:cNvSpPr>
            <p:nvPr/>
          </p:nvSpPr>
          <p:spPr bwMode="auto">
            <a:xfrm>
              <a:off x="3920" y="1629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>
              <a:off x="3920" y="1757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89" name="Rectangle 77"/>
            <p:cNvSpPr>
              <a:spLocks noChangeArrowheads="1"/>
            </p:cNvSpPr>
            <p:nvPr/>
          </p:nvSpPr>
          <p:spPr bwMode="auto">
            <a:xfrm>
              <a:off x="3920" y="1757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0" name="Line 78"/>
            <p:cNvSpPr>
              <a:spLocks noChangeShapeType="1"/>
            </p:cNvSpPr>
            <p:nvPr/>
          </p:nvSpPr>
          <p:spPr bwMode="auto">
            <a:xfrm>
              <a:off x="3920" y="1996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1" name="Rectangle 79"/>
            <p:cNvSpPr>
              <a:spLocks noChangeArrowheads="1"/>
            </p:cNvSpPr>
            <p:nvPr/>
          </p:nvSpPr>
          <p:spPr bwMode="auto">
            <a:xfrm>
              <a:off x="3920" y="1996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2" name="Line 80"/>
            <p:cNvSpPr>
              <a:spLocks noChangeShapeType="1"/>
            </p:cNvSpPr>
            <p:nvPr/>
          </p:nvSpPr>
          <p:spPr bwMode="auto">
            <a:xfrm>
              <a:off x="3920" y="2123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3" name="Rectangle 81"/>
            <p:cNvSpPr>
              <a:spLocks noChangeArrowheads="1"/>
            </p:cNvSpPr>
            <p:nvPr/>
          </p:nvSpPr>
          <p:spPr bwMode="auto">
            <a:xfrm>
              <a:off x="3920" y="2123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4" name="Line 82"/>
            <p:cNvSpPr>
              <a:spLocks noChangeShapeType="1"/>
            </p:cNvSpPr>
            <p:nvPr/>
          </p:nvSpPr>
          <p:spPr bwMode="auto">
            <a:xfrm>
              <a:off x="3920" y="2250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5" name="Rectangle 83"/>
            <p:cNvSpPr>
              <a:spLocks noChangeArrowheads="1"/>
            </p:cNvSpPr>
            <p:nvPr/>
          </p:nvSpPr>
          <p:spPr bwMode="auto">
            <a:xfrm>
              <a:off x="3920" y="2250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6" name="Line 84"/>
            <p:cNvSpPr>
              <a:spLocks noChangeShapeType="1"/>
            </p:cNvSpPr>
            <p:nvPr/>
          </p:nvSpPr>
          <p:spPr bwMode="auto">
            <a:xfrm>
              <a:off x="3920" y="2377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7" name="Rectangle 85"/>
            <p:cNvSpPr>
              <a:spLocks noChangeArrowheads="1"/>
            </p:cNvSpPr>
            <p:nvPr/>
          </p:nvSpPr>
          <p:spPr bwMode="auto">
            <a:xfrm>
              <a:off x="3920" y="2377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8" name="Line 86"/>
            <p:cNvSpPr>
              <a:spLocks noChangeShapeType="1"/>
            </p:cNvSpPr>
            <p:nvPr/>
          </p:nvSpPr>
          <p:spPr bwMode="auto">
            <a:xfrm>
              <a:off x="3920" y="250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399" name="Rectangle 87"/>
            <p:cNvSpPr>
              <a:spLocks noChangeArrowheads="1"/>
            </p:cNvSpPr>
            <p:nvPr/>
          </p:nvSpPr>
          <p:spPr bwMode="auto">
            <a:xfrm>
              <a:off x="3920" y="2504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0" name="Line 88"/>
            <p:cNvSpPr>
              <a:spLocks noChangeShapeType="1"/>
            </p:cNvSpPr>
            <p:nvPr/>
          </p:nvSpPr>
          <p:spPr bwMode="auto">
            <a:xfrm>
              <a:off x="3920" y="2631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1" name="Rectangle 89"/>
            <p:cNvSpPr>
              <a:spLocks noChangeArrowheads="1"/>
            </p:cNvSpPr>
            <p:nvPr/>
          </p:nvSpPr>
          <p:spPr bwMode="auto">
            <a:xfrm>
              <a:off x="3920" y="2631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2" name="Line 90"/>
            <p:cNvSpPr>
              <a:spLocks noChangeShapeType="1"/>
            </p:cNvSpPr>
            <p:nvPr/>
          </p:nvSpPr>
          <p:spPr bwMode="auto">
            <a:xfrm>
              <a:off x="3920" y="2758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3" name="Rectangle 91"/>
            <p:cNvSpPr>
              <a:spLocks noChangeArrowheads="1"/>
            </p:cNvSpPr>
            <p:nvPr/>
          </p:nvSpPr>
          <p:spPr bwMode="auto">
            <a:xfrm>
              <a:off x="3920" y="2758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4" name="Line 92"/>
            <p:cNvSpPr>
              <a:spLocks noChangeShapeType="1"/>
            </p:cNvSpPr>
            <p:nvPr/>
          </p:nvSpPr>
          <p:spPr bwMode="auto">
            <a:xfrm>
              <a:off x="3920" y="2885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5" name="Rectangle 93"/>
            <p:cNvSpPr>
              <a:spLocks noChangeArrowheads="1"/>
            </p:cNvSpPr>
            <p:nvPr/>
          </p:nvSpPr>
          <p:spPr bwMode="auto">
            <a:xfrm>
              <a:off x="3920" y="2885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6" name="Line 94"/>
            <p:cNvSpPr>
              <a:spLocks noChangeShapeType="1"/>
            </p:cNvSpPr>
            <p:nvPr/>
          </p:nvSpPr>
          <p:spPr bwMode="auto">
            <a:xfrm>
              <a:off x="3920" y="3012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7" name="Rectangle 95"/>
            <p:cNvSpPr>
              <a:spLocks noChangeArrowheads="1"/>
            </p:cNvSpPr>
            <p:nvPr/>
          </p:nvSpPr>
          <p:spPr bwMode="auto">
            <a:xfrm>
              <a:off x="3920" y="3012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8" name="Line 96"/>
            <p:cNvSpPr>
              <a:spLocks noChangeShapeType="1"/>
            </p:cNvSpPr>
            <p:nvPr/>
          </p:nvSpPr>
          <p:spPr bwMode="auto">
            <a:xfrm>
              <a:off x="3920" y="313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09" name="Rectangle 97"/>
            <p:cNvSpPr>
              <a:spLocks noChangeArrowheads="1"/>
            </p:cNvSpPr>
            <p:nvPr/>
          </p:nvSpPr>
          <p:spPr bwMode="auto">
            <a:xfrm>
              <a:off x="3920" y="3139"/>
              <a:ext cx="7" cy="8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10" name="Line 98"/>
            <p:cNvSpPr>
              <a:spLocks noChangeShapeType="1"/>
            </p:cNvSpPr>
            <p:nvPr/>
          </p:nvSpPr>
          <p:spPr bwMode="auto">
            <a:xfrm>
              <a:off x="3920" y="3267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11" name="Rectangle 99"/>
            <p:cNvSpPr>
              <a:spLocks noChangeArrowheads="1"/>
            </p:cNvSpPr>
            <p:nvPr/>
          </p:nvSpPr>
          <p:spPr bwMode="auto">
            <a:xfrm>
              <a:off x="3920" y="3267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12" name="Line 100"/>
            <p:cNvSpPr>
              <a:spLocks noChangeShapeType="1"/>
            </p:cNvSpPr>
            <p:nvPr/>
          </p:nvSpPr>
          <p:spPr bwMode="auto">
            <a:xfrm>
              <a:off x="3920" y="339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3413" name="Rectangle 101"/>
            <p:cNvSpPr>
              <a:spLocks noChangeArrowheads="1"/>
            </p:cNvSpPr>
            <p:nvPr/>
          </p:nvSpPr>
          <p:spPr bwMode="auto">
            <a:xfrm>
              <a:off x="3920" y="3394"/>
              <a:ext cx="7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102" name="Text Box 4"/>
          <p:cNvSpPr txBox="1">
            <a:spLocks noChangeArrowheads="1"/>
          </p:cNvSpPr>
          <p:nvPr/>
        </p:nvSpPr>
        <p:spPr bwMode="auto">
          <a:xfrm>
            <a:off x="288926" y="246000"/>
            <a:ext cx="8891587" cy="132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…y no es incompatible con el desarrollo del sector privado nacional…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7"/>
          <p:cNvSpPr>
            <a:spLocks noChangeArrowheads="1"/>
          </p:cNvSpPr>
          <p:nvPr/>
        </p:nvSpPr>
        <p:spPr bwMode="auto">
          <a:xfrm>
            <a:off x="450850" y="6381750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pic>
        <p:nvPicPr>
          <p:cNvPr id="15364" name="Picture 19" descr="107177_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20938"/>
            <a:ext cx="2519362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20"/>
          <p:cNvSpPr txBox="1">
            <a:spLocks noChangeArrowheads="1"/>
          </p:cNvSpPr>
          <p:nvPr/>
        </p:nvSpPr>
        <p:spPr bwMode="auto">
          <a:xfrm>
            <a:off x="395289" y="1773240"/>
            <a:ext cx="3311525" cy="40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latin typeface="Calibri" pitchFamily="34" charset="0"/>
              </a:rPr>
              <a:t>Grupo Brescia</a:t>
            </a:r>
          </a:p>
        </p:txBody>
      </p:sp>
      <p:pic>
        <p:nvPicPr>
          <p:cNvPr id="15366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5" y="5013325"/>
            <a:ext cx="158273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5" descr="megriw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437063"/>
            <a:ext cx="1428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7" descr="alicorp_adquiere_empresa_gran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8" y="3141663"/>
            <a:ext cx="18176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8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rot="21301534">
            <a:off x="4454526" y="2249493"/>
            <a:ext cx="4375150" cy="795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370" name="Text Box 29"/>
          <p:cNvSpPr txBox="1">
            <a:spLocks noChangeArrowheads="1"/>
          </p:cNvSpPr>
          <p:nvPr/>
        </p:nvSpPr>
        <p:spPr bwMode="auto">
          <a:xfrm>
            <a:off x="5581655" y="1773240"/>
            <a:ext cx="3311525" cy="40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latin typeface="Calibri" pitchFamily="34" charset="0"/>
              </a:rPr>
              <a:t>Grupo Romero</a:t>
            </a:r>
          </a:p>
        </p:txBody>
      </p:sp>
      <p:grpSp>
        <p:nvGrpSpPr>
          <p:cNvPr id="15371" name="Group 3"/>
          <p:cNvGrpSpPr>
            <a:grpSpLocks/>
          </p:cNvGrpSpPr>
          <p:nvPr/>
        </p:nvGrpSpPr>
        <p:grpSpPr bwMode="auto">
          <a:xfrm>
            <a:off x="3635376" y="4319592"/>
            <a:ext cx="2592388" cy="1873852"/>
            <a:chOff x="3775" y="663"/>
            <a:chExt cx="1951" cy="1493"/>
          </a:xfrm>
        </p:grpSpPr>
        <p:pic>
          <p:nvPicPr>
            <p:cNvPr id="1537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3" y="663"/>
              <a:ext cx="975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Text Box 5"/>
            <p:cNvSpPr txBox="1">
              <a:spLocks noChangeArrowheads="1"/>
            </p:cNvSpPr>
            <p:nvPr/>
          </p:nvSpPr>
          <p:spPr bwMode="auto">
            <a:xfrm>
              <a:off x="3786" y="1788"/>
              <a:ext cx="192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PE" sz="1200" b="1" dirty="0">
                  <a:solidFill>
                    <a:schemeClr val="bg2"/>
                  </a:solidFill>
                  <a:latin typeface="Trebuchet MS" pitchFamily="34" charset="0"/>
                </a:rPr>
                <a:t>“</a:t>
              </a:r>
              <a:r>
                <a:rPr lang="en-US" sz="1200" b="1" dirty="0">
                  <a:solidFill>
                    <a:schemeClr val="bg2"/>
                  </a:solidFill>
                  <a:latin typeface="Trebuchet MS" pitchFamily="34" charset="0"/>
                </a:rPr>
                <a:t>High-quality products at fair prices</a:t>
              </a:r>
              <a:r>
                <a:rPr lang="es-PE" sz="1200" b="1" dirty="0">
                  <a:solidFill>
                    <a:schemeClr val="bg2"/>
                  </a:solidFill>
                  <a:latin typeface="Trebuchet MS" pitchFamily="34" charset="0"/>
                </a:rPr>
                <a:t>” </a:t>
              </a:r>
            </a:p>
          </p:txBody>
        </p:sp>
        <p:grpSp>
          <p:nvGrpSpPr>
            <p:cNvPr id="15374" name="Group 6"/>
            <p:cNvGrpSpPr>
              <a:grpSpLocks/>
            </p:cNvGrpSpPr>
            <p:nvPr/>
          </p:nvGrpSpPr>
          <p:grpSpPr bwMode="auto">
            <a:xfrm>
              <a:off x="3775" y="1370"/>
              <a:ext cx="1951" cy="319"/>
              <a:chOff x="3742" y="104"/>
              <a:chExt cx="1951" cy="319"/>
            </a:xfrm>
          </p:grpSpPr>
          <p:pic>
            <p:nvPicPr>
              <p:cNvPr id="15375" name="Picture 7" descr="B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029" y="104"/>
                <a:ext cx="18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8" descr="B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35" y="104"/>
                <a:ext cx="16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9" descr="B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27" y="104"/>
                <a:ext cx="166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10" descr="B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41" y="104"/>
                <a:ext cx="179" cy="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11" descr="B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942" y="104"/>
                <a:ext cx="171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12" descr="B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642" y="104"/>
                <a:ext cx="1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13" descr="B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742" y="104"/>
                <a:ext cx="16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14" descr="B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032" y="303"/>
                <a:ext cx="20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15" descr="B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232" y="303"/>
                <a:ext cx="177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16" descr="B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341" y="303"/>
                <a:ext cx="200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5" name="Picture 17" descr="j0362662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942" y="303"/>
                <a:ext cx="181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18" descr="j036279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519" y="303"/>
                <a:ext cx="173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19" descr="fl00296_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651" y="303"/>
                <a:ext cx="182" cy="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20" descr="fl00347_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742" y="303"/>
                <a:ext cx="181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3276605" y="3789366"/>
            <a:ext cx="3311525" cy="40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>
                <a:latin typeface="Calibri" pitchFamily="34" charset="0"/>
              </a:rPr>
              <a:t>Grupo AJE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88926" y="246000"/>
            <a:ext cx="8891587" cy="132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…que incluso empieza a competir en mercados externos</a:t>
            </a:r>
            <a:endParaRPr lang="es-PE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2689386"/>
            <a:ext cx="7786742" cy="13111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400" b="1" dirty="0" smtClean="0">
                <a:latin typeface="Calibri" pitchFamily="34" charset="0"/>
              </a:rPr>
              <a:t>¿Poniendo al Estado a “hacer empresa”?</a:t>
            </a:r>
            <a:endParaRPr lang="es-PE" sz="4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67" y="2071678"/>
            <a:ext cx="82040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5720" y="1714488"/>
            <a:ext cx="5072098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Perú: resultado de empresas estatales e inflación</a:t>
            </a:r>
            <a:endParaRPr lang="es-ES" sz="1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5720" y="297674"/>
            <a:ext cx="8501121" cy="120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Empresas estatales: desperdicio de recursos, malos servicios y hasta inflación…</a:t>
            </a:r>
          </a:p>
        </p:txBody>
      </p:sp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415926" y="6452899"/>
            <a:ext cx="2441562" cy="1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</a:t>
            </a:r>
            <a:r>
              <a:rPr lang="es-PE" sz="800" dirty="0" smtClean="0">
                <a:ea typeface="ＭＳ Ｐゴシック" pitchFamily="34" charset="-128"/>
              </a:rPr>
              <a:t>BCRP. Elaboración: COMEXPERU. </a:t>
            </a:r>
            <a:endParaRPr lang="es-PE" sz="800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7106558" cy="391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475" y="4497389"/>
            <a:ext cx="1047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357158" y="1857365"/>
            <a:ext cx="3500462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Perú: suscripciones de telefonía celular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s-E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(por cada 100 personas)</a:t>
            </a:r>
          </a:p>
        </p:txBody>
      </p:sp>
      <p:sp>
        <p:nvSpPr>
          <p:cNvPr id="87046" name="Rectangle 57"/>
          <p:cNvSpPr>
            <a:spLocks noChangeArrowheads="1"/>
          </p:cNvSpPr>
          <p:nvPr/>
        </p:nvSpPr>
        <p:spPr bwMode="auto">
          <a:xfrm>
            <a:off x="630240" y="6453190"/>
            <a:ext cx="2598768" cy="3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Banco Mundial. Elaboración: COMEXPERU.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Fotografía, ilustración: ARKIVPERU.</a:t>
            </a:r>
          </a:p>
        </p:txBody>
      </p:sp>
      <p:pic>
        <p:nvPicPr>
          <p:cNvPr id="87047" name="Picture 7" descr="arkiv_foni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2537" y="3230563"/>
            <a:ext cx="8001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1331912" y="2841630"/>
            <a:ext cx="172878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Antes…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7159" y="1218745"/>
            <a:ext cx="7991475" cy="710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PE" sz="2000" b="1" dirty="0" smtClean="0">
                <a:latin typeface="Calibri" pitchFamily="34" charset="0"/>
              </a:rPr>
              <a:t>Privatizaciones han permitido ampliar la cobertura y mejorar la calidad de los servicios.</a:t>
            </a:r>
            <a:endParaRPr lang="es-PE" sz="2000" b="1" dirty="0">
              <a:latin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7159" y="83360"/>
            <a:ext cx="8501121" cy="120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Empresas estatales: desperdicio de recursos, malos servicios y hasta inflación…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035" y="2273655"/>
            <a:ext cx="8358245" cy="194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4000" b="1" dirty="0" smtClean="0">
                <a:latin typeface="Calibri" pitchFamily="34" charset="0"/>
              </a:rPr>
              <a:t>Que el Estado no malgaste nuestros impuestos en lo que el sector privado puede hacer mejor…</a:t>
            </a:r>
            <a:endParaRPr lang="es-ES" sz="4000" b="1" dirty="0">
              <a:solidFill>
                <a:srgbClr val="CC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32" y="3085938"/>
            <a:ext cx="9179929" cy="1200318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3600" b="1" dirty="0" smtClean="0">
                <a:latin typeface="Calibri" pitchFamily="34" charset="0"/>
              </a:rPr>
              <a:t>Pero donde la pobreza rural aún supera el 50% </a:t>
            </a:r>
          </a:p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endParaRPr lang="es-PE" sz="3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7"/>
          <p:cNvSpPr>
            <a:spLocks noChangeArrowheads="1"/>
          </p:cNvSpPr>
          <p:nvPr/>
        </p:nvSpPr>
        <p:spPr bwMode="auto">
          <a:xfrm>
            <a:off x="1631927" y="6378376"/>
            <a:ext cx="976946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APOYO.</a:t>
            </a:r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3338" y="2823968"/>
            <a:ext cx="59055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47 Rectángulo"/>
          <p:cNvSpPr>
            <a:spLocks noChangeArrowheads="1"/>
          </p:cNvSpPr>
          <p:nvPr/>
        </p:nvSpPr>
        <p:spPr bwMode="auto">
          <a:xfrm>
            <a:off x="1071538" y="2214554"/>
            <a:ext cx="68405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2200" b="1" dirty="0">
                <a:latin typeface="Calibri" pitchFamily="34" charset="0"/>
              </a:rPr>
              <a:t>Estado grande es diferente a Estado fuerte.</a:t>
            </a:r>
            <a:endParaRPr lang="es-ES" sz="2200" b="1" dirty="0">
              <a:latin typeface="Calibri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596" y="449304"/>
            <a:ext cx="8215370" cy="1479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000" b="1" dirty="0" smtClean="0">
                <a:latin typeface="Calibri" pitchFamily="34" charset="0"/>
              </a:rPr>
              <a:t>…que atienda actividades que no son cubiertas adecuadamente por el sector privado (seguridad, justicia, educación, salud, infraestructura). </a:t>
            </a:r>
            <a:endParaRPr lang="es-ES" sz="3000" b="1" dirty="0">
              <a:solidFill>
                <a:srgbClr val="CC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ario del Cusco 7-jun-1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5" y="1500174"/>
            <a:ext cx="5019675" cy="5172075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2844" y="142852"/>
            <a:ext cx="8358245" cy="120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3600" b="1" dirty="0" smtClean="0">
                <a:latin typeface="Calibri" pitchFamily="34" charset="0"/>
              </a:rPr>
              <a:t>¿Qué se hará con las promesas/demandas cuyo cumplimiento ya se exige?</a:t>
            </a:r>
            <a:endParaRPr lang="es-ES" sz="36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5319746" y="1671643"/>
            <a:ext cx="4038600" cy="2400299"/>
          </a:xfrm>
        </p:spPr>
        <p:txBody>
          <a:bodyPr/>
          <a:lstStyle/>
          <a:p>
            <a:pPr>
              <a:buNone/>
            </a:pPr>
            <a:r>
              <a:rPr lang="es-ES" sz="1800" b="1" dirty="0" smtClean="0">
                <a:latin typeface="Calibri" pitchFamily="34" charset="0"/>
              </a:rPr>
              <a:t>Organizaciones cusqueñas </a:t>
            </a:r>
          </a:p>
          <a:p>
            <a:pPr>
              <a:buNone/>
            </a:pPr>
            <a:r>
              <a:rPr lang="es-ES" sz="1800" b="1" dirty="0" smtClean="0">
                <a:latin typeface="Calibri" pitchFamily="34" charset="0"/>
              </a:rPr>
              <a:t>ya demandan:</a:t>
            </a:r>
          </a:p>
          <a:p>
            <a:pPr>
              <a:buNone/>
            </a:pPr>
            <a:endParaRPr lang="es-PE" sz="1800" dirty="0" smtClean="0">
              <a:latin typeface="Calibri" pitchFamily="34" charset="0"/>
            </a:endParaRPr>
          </a:p>
          <a:p>
            <a:r>
              <a:rPr lang="es-PE" sz="1800" dirty="0" smtClean="0">
                <a:latin typeface="Calibri" pitchFamily="34" charset="0"/>
              </a:rPr>
              <a:t>No a la exportación del gas. </a:t>
            </a:r>
          </a:p>
          <a:p>
            <a:endParaRPr lang="es-PE" sz="1800" dirty="0" smtClean="0">
              <a:latin typeface="Calibri" pitchFamily="34" charset="0"/>
            </a:endParaRPr>
          </a:p>
          <a:p>
            <a:r>
              <a:rPr lang="es-PE" sz="1800" dirty="0" smtClean="0">
                <a:latin typeface="Calibri" pitchFamily="34" charset="0"/>
              </a:rPr>
              <a:t>Rebaja del balón de GLP a S/. 12.</a:t>
            </a:r>
          </a:p>
          <a:p>
            <a:endParaRPr lang="es-PE" sz="1800" dirty="0" smtClean="0">
              <a:latin typeface="Calibri" pitchFamily="34" charset="0"/>
            </a:endParaRPr>
          </a:p>
          <a:p>
            <a:r>
              <a:rPr lang="es-PE" sz="1800" dirty="0" smtClean="0">
                <a:latin typeface="Calibri" pitchFamily="34" charset="0"/>
              </a:rPr>
              <a:t>Revisión de los contratos de las concesiones mineras.</a:t>
            </a:r>
          </a:p>
          <a:p>
            <a:endParaRPr lang="es-PE" sz="1800" dirty="0" smtClean="0">
              <a:latin typeface="Calibri" pitchFamily="34" charset="0"/>
            </a:endParaRPr>
          </a:p>
          <a:p>
            <a:r>
              <a:rPr lang="es-PE" sz="1800" dirty="0" smtClean="0">
                <a:latin typeface="Calibri" pitchFamily="34" charset="0"/>
              </a:rPr>
              <a:t>Revisión de los contratos de concesión de servicios públicos.</a:t>
            </a:r>
          </a:p>
          <a:p>
            <a:endParaRPr lang="es-PE" sz="1800" dirty="0" smtClean="0">
              <a:latin typeface="Calibri" pitchFamily="34" charset="0"/>
            </a:endParaRPr>
          </a:p>
          <a:p>
            <a:r>
              <a:rPr lang="es-PE" sz="1800" dirty="0" smtClean="0">
                <a:latin typeface="Calibri" pitchFamily="34" charset="0"/>
              </a:rPr>
              <a:t>Derogatoria de la Constitución de 1993. </a:t>
            </a:r>
          </a:p>
          <a:p>
            <a:endParaRPr lang="es-PE" sz="1800" dirty="0" smtClean="0">
              <a:latin typeface="Calibri" pitchFamily="34" charset="0"/>
            </a:endParaRPr>
          </a:p>
          <a:p>
            <a:endParaRPr lang="es-PE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317501" y="2781305"/>
            <a:ext cx="8375650" cy="77328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PE" sz="4400" b="1" dirty="0">
                <a:latin typeface="Calibri" pitchFamily="34" charset="0"/>
              </a:rPr>
              <a:t>Conclusiones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84150" y="6165850"/>
            <a:ext cx="8959850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algn="ctr">
              <a:spcBef>
                <a:spcPct val="50000"/>
              </a:spcBef>
            </a:pPr>
            <a:endParaRPr lang="es-PE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37" name="Group 41"/>
          <p:cNvGrpSpPr>
            <a:grpSpLocks noChangeAspect="1"/>
          </p:cNvGrpSpPr>
          <p:nvPr/>
        </p:nvGrpSpPr>
        <p:grpSpPr bwMode="auto">
          <a:xfrm>
            <a:off x="-32" y="3168655"/>
            <a:ext cx="4669057" cy="2689237"/>
            <a:chOff x="1810" y="1546"/>
            <a:chExt cx="2139" cy="1232"/>
          </a:xfrm>
        </p:grpSpPr>
        <p:sp>
          <p:nvSpPr>
            <p:cNvPr id="106536" name="AutoShape 40"/>
            <p:cNvSpPr>
              <a:spLocks noChangeAspect="1" noChangeArrowheads="1" noTextEdit="1"/>
            </p:cNvSpPr>
            <p:nvPr/>
          </p:nvSpPr>
          <p:spPr bwMode="auto">
            <a:xfrm>
              <a:off x="1810" y="1546"/>
              <a:ext cx="2139" cy="1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38" name="Rectangle 42"/>
            <p:cNvSpPr>
              <a:spLocks noChangeArrowheads="1"/>
            </p:cNvSpPr>
            <p:nvPr/>
          </p:nvSpPr>
          <p:spPr bwMode="auto">
            <a:xfrm>
              <a:off x="2122" y="1671"/>
              <a:ext cx="179" cy="794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39" name="Rectangle 43"/>
            <p:cNvSpPr>
              <a:spLocks noChangeArrowheads="1"/>
            </p:cNvSpPr>
            <p:nvPr/>
          </p:nvSpPr>
          <p:spPr bwMode="auto">
            <a:xfrm>
              <a:off x="2746" y="2209"/>
              <a:ext cx="179" cy="25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0" name="Rectangle 44"/>
            <p:cNvSpPr>
              <a:spLocks noChangeArrowheads="1"/>
            </p:cNvSpPr>
            <p:nvPr/>
          </p:nvSpPr>
          <p:spPr bwMode="auto">
            <a:xfrm>
              <a:off x="3371" y="1706"/>
              <a:ext cx="179" cy="759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1" name="Rectangle 45"/>
            <p:cNvSpPr>
              <a:spLocks noChangeArrowheads="1"/>
            </p:cNvSpPr>
            <p:nvPr/>
          </p:nvSpPr>
          <p:spPr bwMode="auto">
            <a:xfrm>
              <a:off x="2301" y="1787"/>
              <a:ext cx="177" cy="67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2" name="Rectangle 46"/>
            <p:cNvSpPr>
              <a:spLocks noChangeArrowheads="1"/>
            </p:cNvSpPr>
            <p:nvPr/>
          </p:nvSpPr>
          <p:spPr bwMode="auto">
            <a:xfrm>
              <a:off x="2925" y="1985"/>
              <a:ext cx="178" cy="48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3" name="Rectangle 47"/>
            <p:cNvSpPr>
              <a:spLocks noChangeArrowheads="1"/>
            </p:cNvSpPr>
            <p:nvPr/>
          </p:nvSpPr>
          <p:spPr bwMode="auto">
            <a:xfrm>
              <a:off x="3550" y="1955"/>
              <a:ext cx="177" cy="51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4" name="Line 48"/>
            <p:cNvSpPr>
              <a:spLocks noChangeShapeType="1"/>
            </p:cNvSpPr>
            <p:nvPr/>
          </p:nvSpPr>
          <p:spPr bwMode="auto">
            <a:xfrm>
              <a:off x="1989" y="1617"/>
              <a:ext cx="1" cy="8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5" name="Line 49"/>
            <p:cNvSpPr>
              <a:spLocks noChangeShapeType="1"/>
            </p:cNvSpPr>
            <p:nvPr/>
          </p:nvSpPr>
          <p:spPr bwMode="auto">
            <a:xfrm>
              <a:off x="1969" y="2465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6" name="Line 50"/>
            <p:cNvSpPr>
              <a:spLocks noChangeShapeType="1"/>
            </p:cNvSpPr>
            <p:nvPr/>
          </p:nvSpPr>
          <p:spPr bwMode="auto">
            <a:xfrm>
              <a:off x="1969" y="2324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7" name="Line 51"/>
            <p:cNvSpPr>
              <a:spLocks noChangeShapeType="1"/>
            </p:cNvSpPr>
            <p:nvPr/>
          </p:nvSpPr>
          <p:spPr bwMode="auto">
            <a:xfrm>
              <a:off x="1969" y="2183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8" name="Line 52"/>
            <p:cNvSpPr>
              <a:spLocks noChangeShapeType="1"/>
            </p:cNvSpPr>
            <p:nvPr/>
          </p:nvSpPr>
          <p:spPr bwMode="auto">
            <a:xfrm>
              <a:off x="1969" y="2041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49" name="Line 53"/>
            <p:cNvSpPr>
              <a:spLocks noChangeShapeType="1"/>
            </p:cNvSpPr>
            <p:nvPr/>
          </p:nvSpPr>
          <p:spPr bwMode="auto">
            <a:xfrm>
              <a:off x="1969" y="1899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0" name="Line 54"/>
            <p:cNvSpPr>
              <a:spLocks noChangeShapeType="1"/>
            </p:cNvSpPr>
            <p:nvPr/>
          </p:nvSpPr>
          <p:spPr bwMode="auto">
            <a:xfrm>
              <a:off x="1969" y="1758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1" name="Line 55"/>
            <p:cNvSpPr>
              <a:spLocks noChangeShapeType="1"/>
            </p:cNvSpPr>
            <p:nvPr/>
          </p:nvSpPr>
          <p:spPr bwMode="auto">
            <a:xfrm>
              <a:off x="1969" y="1617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2" name="Line 56"/>
            <p:cNvSpPr>
              <a:spLocks noChangeShapeType="1"/>
            </p:cNvSpPr>
            <p:nvPr/>
          </p:nvSpPr>
          <p:spPr bwMode="auto">
            <a:xfrm>
              <a:off x="1989" y="2465"/>
              <a:ext cx="18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3" name="Line 57"/>
            <p:cNvSpPr>
              <a:spLocks noChangeShapeType="1"/>
            </p:cNvSpPr>
            <p:nvPr/>
          </p:nvSpPr>
          <p:spPr bwMode="auto">
            <a:xfrm flipV="1">
              <a:off x="1989" y="2465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4" name="Line 58"/>
            <p:cNvSpPr>
              <a:spLocks noChangeShapeType="1"/>
            </p:cNvSpPr>
            <p:nvPr/>
          </p:nvSpPr>
          <p:spPr bwMode="auto">
            <a:xfrm flipV="1">
              <a:off x="2613" y="2465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5" name="Line 59"/>
            <p:cNvSpPr>
              <a:spLocks noChangeShapeType="1"/>
            </p:cNvSpPr>
            <p:nvPr/>
          </p:nvSpPr>
          <p:spPr bwMode="auto">
            <a:xfrm flipV="1">
              <a:off x="3238" y="2465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6" name="Line 60"/>
            <p:cNvSpPr>
              <a:spLocks noChangeShapeType="1"/>
            </p:cNvSpPr>
            <p:nvPr/>
          </p:nvSpPr>
          <p:spPr bwMode="auto">
            <a:xfrm flipV="1">
              <a:off x="3862" y="2465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57" name="Rectangle 61"/>
            <p:cNvSpPr>
              <a:spLocks noChangeArrowheads="1"/>
            </p:cNvSpPr>
            <p:nvPr/>
          </p:nvSpPr>
          <p:spPr bwMode="auto">
            <a:xfrm>
              <a:off x="1905" y="2426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58" name="Rectangle 62"/>
            <p:cNvSpPr>
              <a:spLocks noChangeArrowheads="1"/>
            </p:cNvSpPr>
            <p:nvPr/>
          </p:nvSpPr>
          <p:spPr bwMode="auto">
            <a:xfrm>
              <a:off x="1905" y="2285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59" name="Rectangle 63"/>
            <p:cNvSpPr>
              <a:spLocks noChangeArrowheads="1"/>
            </p:cNvSpPr>
            <p:nvPr/>
          </p:nvSpPr>
          <p:spPr bwMode="auto">
            <a:xfrm>
              <a:off x="1905" y="2144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2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0" name="Rectangle 64"/>
            <p:cNvSpPr>
              <a:spLocks noChangeArrowheads="1"/>
            </p:cNvSpPr>
            <p:nvPr/>
          </p:nvSpPr>
          <p:spPr bwMode="auto">
            <a:xfrm>
              <a:off x="1905" y="2003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3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1" name="Rectangle 65"/>
            <p:cNvSpPr>
              <a:spLocks noChangeArrowheads="1"/>
            </p:cNvSpPr>
            <p:nvPr/>
          </p:nvSpPr>
          <p:spPr bwMode="auto">
            <a:xfrm>
              <a:off x="1905" y="1861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4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2" name="Rectangle 66"/>
            <p:cNvSpPr>
              <a:spLocks noChangeArrowheads="1"/>
            </p:cNvSpPr>
            <p:nvPr/>
          </p:nvSpPr>
          <p:spPr bwMode="auto">
            <a:xfrm>
              <a:off x="1905" y="1720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5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3" name="Rectangle 67"/>
            <p:cNvSpPr>
              <a:spLocks noChangeArrowheads="1"/>
            </p:cNvSpPr>
            <p:nvPr/>
          </p:nvSpPr>
          <p:spPr bwMode="auto">
            <a:xfrm>
              <a:off x="1905" y="1579"/>
              <a:ext cx="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6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4" name="Rectangle 68"/>
            <p:cNvSpPr>
              <a:spLocks noChangeArrowheads="1"/>
            </p:cNvSpPr>
            <p:nvPr/>
          </p:nvSpPr>
          <p:spPr bwMode="auto">
            <a:xfrm>
              <a:off x="2148" y="2520"/>
              <a:ext cx="33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1950-1968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5" name="Rectangle 69"/>
            <p:cNvSpPr>
              <a:spLocks noChangeArrowheads="1"/>
            </p:cNvSpPr>
            <p:nvPr/>
          </p:nvSpPr>
          <p:spPr bwMode="auto">
            <a:xfrm>
              <a:off x="2773" y="2520"/>
              <a:ext cx="33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1969-1993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6" name="Rectangle 70"/>
            <p:cNvSpPr>
              <a:spLocks noChangeArrowheads="1"/>
            </p:cNvSpPr>
            <p:nvPr/>
          </p:nvSpPr>
          <p:spPr bwMode="auto">
            <a:xfrm>
              <a:off x="3397" y="2520"/>
              <a:ext cx="33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1994-2010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7" name="Rectangle 71"/>
            <p:cNvSpPr>
              <a:spLocks noChangeArrowheads="1"/>
            </p:cNvSpPr>
            <p:nvPr/>
          </p:nvSpPr>
          <p:spPr bwMode="auto">
            <a:xfrm>
              <a:off x="2667" y="2689"/>
              <a:ext cx="40" cy="39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68" name="Rectangle 72"/>
            <p:cNvSpPr>
              <a:spLocks noChangeArrowheads="1"/>
            </p:cNvSpPr>
            <p:nvPr/>
          </p:nvSpPr>
          <p:spPr bwMode="auto">
            <a:xfrm>
              <a:off x="2722" y="2670"/>
              <a:ext cx="16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Perú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69" name="Rectangle 73"/>
            <p:cNvSpPr>
              <a:spLocks noChangeArrowheads="1"/>
            </p:cNvSpPr>
            <p:nvPr/>
          </p:nvSpPr>
          <p:spPr bwMode="auto">
            <a:xfrm>
              <a:off x="3073" y="2689"/>
              <a:ext cx="40" cy="3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570" name="Rectangle 74"/>
            <p:cNvSpPr>
              <a:spLocks noChangeArrowheads="1"/>
            </p:cNvSpPr>
            <p:nvPr/>
          </p:nvSpPr>
          <p:spPr bwMode="auto">
            <a:xfrm>
              <a:off x="3128" y="2670"/>
              <a:ext cx="22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Mundo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9394" name="Rectangle 57"/>
          <p:cNvSpPr>
            <a:spLocks noChangeArrowheads="1"/>
          </p:cNvSpPr>
          <p:nvPr/>
        </p:nvSpPr>
        <p:spPr bwMode="auto">
          <a:xfrm>
            <a:off x="7177824" y="6429396"/>
            <a:ext cx="1537580" cy="1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  <a:buSzPct val="85000"/>
            </a:pPr>
            <a:r>
              <a:rPr lang="es-PE" sz="800" dirty="0">
                <a:ea typeface="ＭＳ Ｐゴシック" pitchFamily="34" charset="-128"/>
              </a:rPr>
              <a:t>Fuente: </a:t>
            </a:r>
            <a:r>
              <a:rPr lang="es-PE" sz="800" dirty="0" smtClean="0">
                <a:ea typeface="ＭＳ Ｐゴシック" pitchFamily="34" charset="-128"/>
              </a:rPr>
              <a:t>APOYO, BCRP, FMI.</a:t>
            </a:r>
            <a:endParaRPr lang="es-PE" sz="800" dirty="0">
              <a:ea typeface="ＭＳ Ｐゴシック" pitchFamily="34" charset="-128"/>
            </a:endParaRP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52416" y="438291"/>
            <a:ext cx="8308975" cy="1633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SÍ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FUNCIONA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 smtClean="0">
                <a:latin typeface="Calibri" pitchFamily="34" charset="0"/>
              </a:rPr>
              <a:t>Estabilidad </a:t>
            </a:r>
            <a:r>
              <a:rPr lang="es-MX" sz="2000" b="1" dirty="0">
                <a:latin typeface="Calibri" pitchFamily="34" charset="0"/>
              </a:rPr>
              <a:t>económica + economía libre = crecimiento sostenido.</a:t>
            </a: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solidFill>
                  <a:srgbClr val="CC0000"/>
                </a:solidFill>
                <a:latin typeface="Tahoma" pitchFamily="34" charset="0"/>
              </a:rPr>
              <a:t> </a:t>
            </a:r>
            <a:endParaRPr lang="es-ES" sz="20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415908" y="2782669"/>
            <a:ext cx="1655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 </a:t>
            </a:r>
            <a:r>
              <a:rPr lang="en-US" sz="1200" dirty="0" err="1" smtClean="0"/>
              <a:t>políticas</a:t>
            </a:r>
            <a:r>
              <a:rPr lang="en-US" sz="1200" dirty="0" smtClean="0"/>
              <a:t> de </a:t>
            </a:r>
            <a:r>
              <a:rPr lang="en-US" sz="1200" dirty="0" err="1" smtClean="0"/>
              <a:t>libre</a:t>
            </a:r>
            <a:r>
              <a:rPr lang="en-US" sz="1200" dirty="0" smtClean="0"/>
              <a:t>  </a:t>
            </a:r>
            <a:r>
              <a:rPr lang="en-US" sz="1200" dirty="0" err="1" smtClean="0"/>
              <a:t>mercado</a:t>
            </a:r>
            <a:endParaRPr lang="en-US" sz="1200" dirty="0"/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1630353" y="3571876"/>
            <a:ext cx="1655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 </a:t>
            </a:r>
            <a:r>
              <a:rPr lang="en-US" sz="1200" dirty="0" err="1" smtClean="0"/>
              <a:t>políticas</a:t>
            </a:r>
            <a:r>
              <a:rPr lang="en-US" sz="1200" dirty="0" smtClean="0"/>
              <a:t> </a:t>
            </a:r>
            <a:r>
              <a:rPr lang="en-US" sz="1200" dirty="0" err="1" smtClean="0"/>
              <a:t>estatistas</a:t>
            </a:r>
            <a:endParaRPr lang="en-US" sz="1200" dirty="0"/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142844" y="2071678"/>
            <a:ext cx="245902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Crecimiento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del PBI 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variación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% real 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promedio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3071802" y="2786058"/>
            <a:ext cx="1655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 </a:t>
            </a:r>
            <a:r>
              <a:rPr lang="en-US" sz="1200" dirty="0" err="1" smtClean="0"/>
              <a:t>políticas</a:t>
            </a:r>
            <a:r>
              <a:rPr lang="en-US" sz="1200" dirty="0" smtClean="0"/>
              <a:t> de </a:t>
            </a:r>
            <a:r>
              <a:rPr lang="en-US" sz="1200" dirty="0" err="1" smtClean="0"/>
              <a:t>libre</a:t>
            </a:r>
            <a:r>
              <a:rPr lang="en-US" sz="1200" dirty="0" smtClean="0"/>
              <a:t>  </a:t>
            </a:r>
            <a:r>
              <a:rPr lang="en-US" sz="1200" dirty="0" err="1" smtClean="0"/>
              <a:t>mercado</a:t>
            </a:r>
            <a:endParaRPr lang="en-US" sz="1200" dirty="0"/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1928794" y="4572008"/>
            <a:ext cx="571504" cy="642942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pic>
        <p:nvPicPr>
          <p:cNvPr id="106671" name="Picture 1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596" y="3000387"/>
            <a:ext cx="4465998" cy="242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8" name="Line 19"/>
          <p:cNvSpPr>
            <a:spLocks noChangeShapeType="1"/>
          </p:cNvSpPr>
          <p:nvPr/>
        </p:nvSpPr>
        <p:spPr bwMode="auto">
          <a:xfrm flipV="1">
            <a:off x="6272233" y="3360750"/>
            <a:ext cx="1588" cy="17827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189" name="Line 27"/>
          <p:cNvSpPr>
            <a:spLocks noChangeShapeType="1"/>
          </p:cNvSpPr>
          <p:nvPr/>
        </p:nvSpPr>
        <p:spPr bwMode="auto">
          <a:xfrm flipV="1">
            <a:off x="7786710" y="3360750"/>
            <a:ext cx="1588" cy="17827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190" name="Text Box 8"/>
          <p:cNvSpPr txBox="1">
            <a:spLocks noChangeArrowheads="1"/>
          </p:cNvSpPr>
          <p:nvPr/>
        </p:nvSpPr>
        <p:spPr bwMode="auto">
          <a:xfrm>
            <a:off x="4929190" y="3110211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del </a:t>
            </a:r>
            <a:r>
              <a:rPr lang="en-US" sz="1200" dirty="0" err="1" smtClean="0"/>
              <a:t>mercado</a:t>
            </a:r>
            <a:endParaRPr lang="en-US" sz="1200" dirty="0"/>
          </a:p>
        </p:txBody>
      </p:sp>
      <p:sp>
        <p:nvSpPr>
          <p:cNvPr id="191" name="Text Box 9"/>
          <p:cNvSpPr txBox="1">
            <a:spLocks noChangeArrowheads="1"/>
          </p:cNvSpPr>
          <p:nvPr/>
        </p:nvSpPr>
        <p:spPr bwMode="auto">
          <a:xfrm>
            <a:off x="6332573" y="3286124"/>
            <a:ext cx="13826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del Estado</a:t>
            </a:r>
            <a:endParaRPr lang="en-US" sz="1200" dirty="0"/>
          </a:p>
        </p:txBody>
      </p:sp>
      <p:sp>
        <p:nvSpPr>
          <p:cNvPr id="193" name="Rectangle 15"/>
          <p:cNvSpPr>
            <a:spLocks noChangeArrowheads="1"/>
          </p:cNvSpPr>
          <p:nvPr/>
        </p:nvSpPr>
        <p:spPr bwMode="auto">
          <a:xfrm>
            <a:off x="6554818" y="2071678"/>
            <a:ext cx="23749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Perú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PBI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cápita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índice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1950=100)</a:t>
            </a:r>
          </a:p>
        </p:txBody>
      </p:sp>
      <p:sp>
        <p:nvSpPr>
          <p:cNvPr id="194" name="Text Box 8"/>
          <p:cNvSpPr txBox="1">
            <a:spLocks noChangeArrowheads="1"/>
          </p:cNvSpPr>
          <p:nvPr/>
        </p:nvSpPr>
        <p:spPr bwMode="auto">
          <a:xfrm>
            <a:off x="7643834" y="3000372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err="1" smtClean="0"/>
              <a:t>Preponderancia</a:t>
            </a:r>
            <a:r>
              <a:rPr lang="en-US" sz="1200" dirty="0" smtClean="0"/>
              <a:t> del </a:t>
            </a:r>
            <a:r>
              <a:rPr lang="en-US" sz="1200" dirty="0" err="1" smtClean="0"/>
              <a:t>mercado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67483" y="188641"/>
            <a:ext cx="8308975" cy="1633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990" tIns="46795" rIns="89990" bIns="4679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modelo SÍ </a:t>
            </a:r>
            <a:r>
              <a:rPr lang="es-MX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FUNCIONA</a:t>
            </a:r>
            <a:endParaRPr lang="es-MX" sz="4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latin typeface="Calibri" pitchFamily="34" charset="0"/>
              </a:rPr>
              <a:t>Estabilidad económica + economía libre = crecimiento sostenido.</a:t>
            </a:r>
          </a:p>
          <a:p>
            <a:pPr algn="just">
              <a:spcBef>
                <a:spcPct val="50000"/>
              </a:spcBef>
              <a:defRPr/>
            </a:pPr>
            <a:r>
              <a:rPr lang="es-MX" sz="2000" b="1" dirty="0">
                <a:solidFill>
                  <a:srgbClr val="CC0000"/>
                </a:solidFill>
                <a:latin typeface="Tahoma" pitchFamily="34" charset="0"/>
              </a:rPr>
              <a:t> </a:t>
            </a:r>
            <a:endParaRPr lang="es-ES" sz="20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7" y="1357298"/>
            <a:ext cx="8853241" cy="52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6516216" y="4604937"/>
            <a:ext cx="2411760" cy="1200325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El PBI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per cápita </a:t>
            </a:r>
            <a:r>
              <a:rPr lang="es-PE" dirty="0">
                <a:latin typeface="Arial" pitchFamily="34" charset="0"/>
                <a:cs typeface="Arial" pitchFamily="34" charset="0"/>
              </a:rPr>
              <a:t>recién recuperó su nivel de 1975 en el año 2006</a:t>
            </a:r>
          </a:p>
        </p:txBody>
      </p:sp>
      <p:sp>
        <p:nvSpPr>
          <p:cNvPr id="13" name="12 Flecha arriba"/>
          <p:cNvSpPr/>
          <p:nvPr/>
        </p:nvSpPr>
        <p:spPr>
          <a:xfrm flipH="1">
            <a:off x="7956378" y="3645026"/>
            <a:ext cx="557213" cy="785813"/>
          </a:xfrm>
          <a:prstGeom prst="upArrow">
            <a:avLst/>
          </a:prstGeom>
          <a:solidFill>
            <a:schemeClr val="accent1">
              <a:lumMod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763912" name="Text Box 13"/>
          <p:cNvSpPr txBox="1">
            <a:spLocks noChangeArrowheads="1"/>
          </p:cNvSpPr>
          <p:nvPr/>
        </p:nvSpPr>
        <p:spPr bwMode="auto">
          <a:xfrm>
            <a:off x="323528" y="6549011"/>
            <a:ext cx="1486893" cy="19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1" tIns="34289" rIns="68571" bIns="34289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>
                <a:solidFill>
                  <a:srgbClr val="000000"/>
                </a:solidFill>
                <a:latin typeface="+mj-lt"/>
              </a:rPr>
              <a:t>Fuente: BCRP.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8"/>
          <p:cNvSpPr txBox="1">
            <a:spLocks noChangeArrowheads="1"/>
          </p:cNvSpPr>
          <p:nvPr/>
        </p:nvSpPr>
        <p:spPr bwMode="auto">
          <a:xfrm>
            <a:off x="142844" y="188913"/>
            <a:ext cx="892971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Encuesta: con relación al modelo económico, ¿quisiera que el próximo gobierno...?</a:t>
            </a:r>
            <a:endParaRPr lang="es-ES_tradnl" sz="3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5843" name="Text Box 62"/>
          <p:cNvSpPr txBox="1">
            <a:spLocks noChangeArrowheads="1"/>
          </p:cNvSpPr>
          <p:nvPr/>
        </p:nvSpPr>
        <p:spPr bwMode="auto">
          <a:xfrm>
            <a:off x="388938" y="6165850"/>
            <a:ext cx="3678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800"/>
              <a:t>Fuente: APOYO.</a:t>
            </a:r>
          </a:p>
          <a:p>
            <a:pPr>
              <a:spcBef>
                <a:spcPct val="50000"/>
              </a:spcBef>
            </a:pPr>
            <a:r>
              <a:rPr lang="es-ES_tradnl" sz="800"/>
              <a:t>Base: 1,200 adultos, abril 2010.</a:t>
            </a:r>
          </a:p>
        </p:txBody>
      </p:sp>
      <p:sp>
        <p:nvSpPr>
          <p:cNvPr id="35844" name="Rectangle 14"/>
          <p:cNvSpPr>
            <a:spLocks noChangeArrowheads="1"/>
          </p:cNvSpPr>
          <p:nvPr/>
        </p:nvSpPr>
        <p:spPr bwMode="auto">
          <a:xfrm>
            <a:off x="2578100" y="5211763"/>
            <a:ext cx="701675" cy="15303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35845" name="Rectangle 16"/>
          <p:cNvSpPr>
            <a:spLocks noChangeArrowheads="1"/>
          </p:cNvSpPr>
          <p:nvPr/>
        </p:nvSpPr>
        <p:spPr bwMode="auto">
          <a:xfrm>
            <a:off x="511175" y="3854467"/>
            <a:ext cx="1227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000000"/>
                </a:solidFill>
              </a:rPr>
              <a:t>Diciembre</a:t>
            </a:r>
            <a:endParaRPr lang="es-ES" b="1"/>
          </a:p>
        </p:txBody>
      </p:sp>
      <p:sp>
        <p:nvSpPr>
          <p:cNvPr id="35846" name="Rectangle 17"/>
          <p:cNvSpPr>
            <a:spLocks noChangeArrowheads="1"/>
          </p:cNvSpPr>
          <p:nvPr/>
        </p:nvSpPr>
        <p:spPr bwMode="auto">
          <a:xfrm>
            <a:off x="731838" y="4154505"/>
            <a:ext cx="63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000000"/>
                </a:solidFill>
              </a:rPr>
              <a:t>2007 </a:t>
            </a:r>
            <a:endParaRPr lang="es-ES" b="1"/>
          </a:p>
        </p:txBody>
      </p:sp>
      <p:sp>
        <p:nvSpPr>
          <p:cNvPr id="35847" name="Rectangle 18"/>
          <p:cNvSpPr>
            <a:spLocks noChangeArrowheads="1"/>
          </p:cNvSpPr>
          <p:nvPr/>
        </p:nvSpPr>
        <p:spPr bwMode="auto">
          <a:xfrm>
            <a:off x="434975" y="5472130"/>
            <a:ext cx="1223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000000"/>
                </a:solidFill>
              </a:rPr>
              <a:t>Abril 2010</a:t>
            </a:r>
            <a:endParaRPr lang="es-ES" b="1"/>
          </a:p>
        </p:txBody>
      </p:sp>
      <p:sp>
        <p:nvSpPr>
          <p:cNvPr id="35848" name="Rectangle 55"/>
          <p:cNvSpPr>
            <a:spLocks noChangeArrowheads="1"/>
          </p:cNvSpPr>
          <p:nvPr/>
        </p:nvSpPr>
        <p:spPr bwMode="auto">
          <a:xfrm>
            <a:off x="2733675" y="1751030"/>
            <a:ext cx="48514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% Continúe con el actual modelo económico</a:t>
            </a:r>
          </a:p>
        </p:txBody>
      </p:sp>
      <p:sp>
        <p:nvSpPr>
          <p:cNvPr id="35849" name="Rectangle 67"/>
          <p:cNvSpPr>
            <a:spLocks noChangeArrowheads="1"/>
          </p:cNvSpPr>
          <p:nvPr/>
        </p:nvSpPr>
        <p:spPr bwMode="auto">
          <a:xfrm>
            <a:off x="2733675" y="2182830"/>
            <a:ext cx="33782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% Efectúe cambios moderados</a:t>
            </a:r>
          </a:p>
        </p:txBody>
      </p:sp>
      <p:sp>
        <p:nvSpPr>
          <p:cNvPr id="35850" name="Rectangle 80"/>
          <p:cNvSpPr>
            <a:spLocks noChangeArrowheads="1"/>
          </p:cNvSpPr>
          <p:nvPr/>
        </p:nvSpPr>
        <p:spPr bwMode="auto">
          <a:xfrm>
            <a:off x="2733675" y="2628917"/>
            <a:ext cx="3263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% Efectúe cambios radicales  </a:t>
            </a:r>
            <a:endParaRPr lang="es-ES" b="1"/>
          </a:p>
        </p:txBody>
      </p:sp>
      <p:sp>
        <p:nvSpPr>
          <p:cNvPr id="35851" name="Rectangle 93"/>
          <p:cNvSpPr>
            <a:spLocks noChangeArrowheads="1"/>
          </p:cNvSpPr>
          <p:nvPr/>
        </p:nvSpPr>
        <p:spPr bwMode="auto">
          <a:xfrm>
            <a:off x="2733675" y="3114692"/>
            <a:ext cx="14351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% No precisa</a:t>
            </a:r>
          </a:p>
        </p:txBody>
      </p:sp>
      <p:sp>
        <p:nvSpPr>
          <p:cNvPr id="35852" name="Rectangle 458"/>
          <p:cNvSpPr>
            <a:spLocks noChangeArrowheads="1"/>
          </p:cNvSpPr>
          <p:nvPr/>
        </p:nvSpPr>
        <p:spPr bwMode="auto">
          <a:xfrm>
            <a:off x="4202113" y="2952767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FFFFFF"/>
                </a:solidFill>
              </a:rPr>
              <a:t>42</a:t>
            </a:r>
            <a:endParaRPr lang="es-ES"/>
          </a:p>
        </p:txBody>
      </p:sp>
      <p:sp>
        <p:nvSpPr>
          <p:cNvPr id="35853" name="Rectangle 1179"/>
          <p:cNvSpPr>
            <a:spLocks noChangeArrowheads="1"/>
          </p:cNvSpPr>
          <p:nvPr/>
        </p:nvSpPr>
        <p:spPr bwMode="auto">
          <a:xfrm>
            <a:off x="2159000" y="3695717"/>
            <a:ext cx="6480175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54" name="Rectangle 1180"/>
          <p:cNvSpPr>
            <a:spLocks noChangeArrowheads="1"/>
          </p:cNvSpPr>
          <p:nvPr/>
        </p:nvSpPr>
        <p:spPr bwMode="auto">
          <a:xfrm>
            <a:off x="8278813" y="3695717"/>
            <a:ext cx="360362" cy="792163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55" name="Rectangle 1181"/>
          <p:cNvSpPr>
            <a:spLocks noChangeArrowheads="1"/>
          </p:cNvSpPr>
          <p:nvPr/>
        </p:nvSpPr>
        <p:spPr bwMode="auto">
          <a:xfrm>
            <a:off x="5541963" y="3695717"/>
            <a:ext cx="2736850" cy="79216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56" name="Rectangle 1182"/>
          <p:cNvSpPr>
            <a:spLocks noChangeArrowheads="1"/>
          </p:cNvSpPr>
          <p:nvPr/>
        </p:nvSpPr>
        <p:spPr bwMode="auto">
          <a:xfrm>
            <a:off x="2878138" y="3695717"/>
            <a:ext cx="2663825" cy="792163"/>
          </a:xfrm>
          <a:prstGeom prst="rect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57" name="Rectangle 1183"/>
          <p:cNvSpPr>
            <a:spLocks noChangeArrowheads="1"/>
          </p:cNvSpPr>
          <p:nvPr/>
        </p:nvSpPr>
        <p:spPr bwMode="auto">
          <a:xfrm>
            <a:off x="2159000" y="3695717"/>
            <a:ext cx="719138" cy="792163"/>
          </a:xfrm>
          <a:prstGeom prst="rect">
            <a:avLst/>
          </a:prstGeom>
          <a:solidFill>
            <a:srgbClr val="33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58" name="Text Box 1184"/>
          <p:cNvSpPr txBox="1">
            <a:spLocks noChangeArrowheads="1"/>
          </p:cNvSpPr>
          <p:nvPr/>
        </p:nvSpPr>
        <p:spPr bwMode="auto">
          <a:xfrm>
            <a:off x="2230438" y="3911617"/>
            <a:ext cx="64087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10                     </a:t>
            </a:r>
            <a:r>
              <a:rPr lang="es-PE" b="1" dirty="0">
                <a:solidFill>
                  <a:schemeClr val="bg1"/>
                </a:solidFill>
              </a:rPr>
              <a:t>42</a:t>
            </a:r>
            <a:r>
              <a:rPr lang="es-PE" b="1" dirty="0"/>
              <a:t>                                         45                     3</a:t>
            </a:r>
          </a:p>
        </p:txBody>
      </p:sp>
      <p:sp>
        <p:nvSpPr>
          <p:cNvPr id="35859" name="Rectangle 1185"/>
          <p:cNvSpPr>
            <a:spLocks noChangeArrowheads="1"/>
          </p:cNvSpPr>
          <p:nvPr/>
        </p:nvSpPr>
        <p:spPr bwMode="auto">
          <a:xfrm>
            <a:off x="2159000" y="5137167"/>
            <a:ext cx="6480175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0" name="Rectangle 1186"/>
          <p:cNvSpPr>
            <a:spLocks noChangeArrowheads="1"/>
          </p:cNvSpPr>
          <p:nvPr/>
        </p:nvSpPr>
        <p:spPr bwMode="auto">
          <a:xfrm>
            <a:off x="8170863" y="5137167"/>
            <a:ext cx="504825" cy="792163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1" name="Rectangle 1187"/>
          <p:cNvSpPr>
            <a:spLocks noChangeArrowheads="1"/>
          </p:cNvSpPr>
          <p:nvPr/>
        </p:nvSpPr>
        <p:spPr bwMode="auto">
          <a:xfrm>
            <a:off x="5548313" y="5118117"/>
            <a:ext cx="2627312" cy="79216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2" name="Rectangle 1188"/>
          <p:cNvSpPr>
            <a:spLocks noChangeArrowheads="1"/>
          </p:cNvSpPr>
          <p:nvPr/>
        </p:nvSpPr>
        <p:spPr bwMode="auto">
          <a:xfrm>
            <a:off x="2746375" y="5118117"/>
            <a:ext cx="2808288" cy="792163"/>
          </a:xfrm>
          <a:prstGeom prst="rect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3" name="Rectangle 1189"/>
          <p:cNvSpPr>
            <a:spLocks noChangeArrowheads="1"/>
          </p:cNvSpPr>
          <p:nvPr/>
        </p:nvSpPr>
        <p:spPr bwMode="auto">
          <a:xfrm>
            <a:off x="2157413" y="5137167"/>
            <a:ext cx="576262" cy="792163"/>
          </a:xfrm>
          <a:prstGeom prst="rect">
            <a:avLst/>
          </a:prstGeom>
          <a:solidFill>
            <a:srgbClr val="33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4" name="Text Box 1190"/>
          <p:cNvSpPr txBox="1">
            <a:spLocks noChangeArrowheads="1"/>
          </p:cNvSpPr>
          <p:nvPr/>
        </p:nvSpPr>
        <p:spPr bwMode="auto">
          <a:xfrm>
            <a:off x="2230438" y="5353067"/>
            <a:ext cx="6408737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8                        </a:t>
            </a:r>
            <a:r>
              <a:rPr lang="es-PE" b="1" dirty="0">
                <a:solidFill>
                  <a:schemeClr val="bg1"/>
                </a:solidFill>
              </a:rPr>
              <a:t>44</a:t>
            </a:r>
            <a:r>
              <a:rPr lang="es-PE" b="1" dirty="0"/>
              <a:t>                                        42                  6</a:t>
            </a:r>
          </a:p>
        </p:txBody>
      </p:sp>
      <p:sp>
        <p:nvSpPr>
          <p:cNvPr id="35865" name="Rectangle 1191"/>
          <p:cNvSpPr>
            <a:spLocks noChangeArrowheads="1"/>
          </p:cNvSpPr>
          <p:nvPr/>
        </p:nvSpPr>
        <p:spPr bwMode="auto">
          <a:xfrm>
            <a:off x="2301875" y="1679592"/>
            <a:ext cx="360363" cy="358775"/>
          </a:xfrm>
          <a:prstGeom prst="rect">
            <a:avLst/>
          </a:prstGeom>
          <a:solidFill>
            <a:srgbClr val="33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6" name="Rectangle 1192"/>
          <p:cNvSpPr>
            <a:spLocks noChangeArrowheads="1"/>
          </p:cNvSpPr>
          <p:nvPr/>
        </p:nvSpPr>
        <p:spPr bwMode="auto">
          <a:xfrm>
            <a:off x="2301875" y="2111392"/>
            <a:ext cx="358775" cy="360363"/>
          </a:xfrm>
          <a:prstGeom prst="rect">
            <a:avLst/>
          </a:prstGeom>
          <a:solidFill>
            <a:srgbClr val="00008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7" name="Rectangle 1193"/>
          <p:cNvSpPr>
            <a:spLocks noChangeArrowheads="1"/>
          </p:cNvSpPr>
          <p:nvPr/>
        </p:nvSpPr>
        <p:spPr bwMode="auto">
          <a:xfrm>
            <a:off x="2303463" y="2541605"/>
            <a:ext cx="358775" cy="36195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  <p:sp>
        <p:nvSpPr>
          <p:cNvPr id="35868" name="Rectangle 1194"/>
          <p:cNvSpPr>
            <a:spLocks noChangeArrowheads="1"/>
          </p:cNvSpPr>
          <p:nvPr/>
        </p:nvSpPr>
        <p:spPr bwMode="auto">
          <a:xfrm>
            <a:off x="2301875" y="3046430"/>
            <a:ext cx="360363" cy="358775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s-P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2"/>
          <p:cNvSpPr txBox="1">
            <a:spLocks noChangeArrowheads="1"/>
          </p:cNvSpPr>
          <p:nvPr/>
        </p:nvSpPr>
        <p:spPr bwMode="auto">
          <a:xfrm>
            <a:off x="142844" y="6092825"/>
            <a:ext cx="36782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800" dirty="0"/>
              <a:t>*</a:t>
            </a:r>
            <a:r>
              <a:rPr lang="es-PE" sz="800" dirty="0"/>
              <a:t>Solo para los que prefieren cambios moderados o radicales. </a:t>
            </a:r>
          </a:p>
          <a:p>
            <a:pPr>
              <a:spcBef>
                <a:spcPct val="50000"/>
              </a:spcBef>
            </a:pPr>
            <a:r>
              <a:rPr lang="es-ES_tradnl" sz="800" dirty="0"/>
              <a:t>Fuente: APOYO.</a:t>
            </a:r>
          </a:p>
          <a:p>
            <a:pPr>
              <a:spcBef>
                <a:spcPct val="50000"/>
              </a:spcBef>
            </a:pPr>
            <a:r>
              <a:rPr lang="es-ES_tradnl" sz="800" dirty="0"/>
              <a:t>Con Tarjeta. Base: 864 adultos, julio 2009. </a:t>
            </a:r>
          </a:p>
        </p:txBody>
      </p:sp>
      <p:pic>
        <p:nvPicPr>
          <p:cNvPr id="36867" name="Picture 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044825" y="1700213"/>
            <a:ext cx="5848350" cy="4749800"/>
          </a:xfrm>
          <a:noFill/>
        </p:spPr>
      </p:pic>
      <p:sp>
        <p:nvSpPr>
          <p:cNvPr id="68614" name="Text Box 18"/>
          <p:cNvSpPr txBox="1">
            <a:spLocks noChangeArrowheads="1"/>
          </p:cNvSpPr>
          <p:nvPr/>
        </p:nvSpPr>
        <p:spPr bwMode="auto">
          <a:xfrm>
            <a:off x="252413" y="233363"/>
            <a:ext cx="9215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E" sz="33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¿Cuáles de los siguientes cambios le parecen más necesarios…?* </a:t>
            </a:r>
            <a:endParaRPr lang="es-ES_tradnl" sz="33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6869" name="AutoShape 7"/>
          <p:cNvSpPr>
            <a:spLocks noChangeArrowheads="1"/>
          </p:cNvSpPr>
          <p:nvPr/>
        </p:nvSpPr>
        <p:spPr bwMode="auto">
          <a:xfrm>
            <a:off x="2397125" y="2565400"/>
            <a:ext cx="576263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PE"/>
          </a:p>
        </p:txBody>
      </p:sp>
      <p:sp>
        <p:nvSpPr>
          <p:cNvPr id="36870" name="AutoShape 8"/>
          <p:cNvSpPr>
            <a:spLocks noChangeArrowheads="1"/>
          </p:cNvSpPr>
          <p:nvPr/>
        </p:nvSpPr>
        <p:spPr bwMode="auto">
          <a:xfrm>
            <a:off x="2397125" y="2925763"/>
            <a:ext cx="576263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PE"/>
          </a:p>
        </p:txBody>
      </p:sp>
      <p:sp>
        <p:nvSpPr>
          <p:cNvPr id="36871" name="AutoShape 9"/>
          <p:cNvSpPr>
            <a:spLocks noChangeArrowheads="1"/>
          </p:cNvSpPr>
          <p:nvPr/>
        </p:nvSpPr>
        <p:spPr bwMode="auto">
          <a:xfrm>
            <a:off x="2397125" y="3284538"/>
            <a:ext cx="576263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PE"/>
          </a:p>
        </p:txBody>
      </p:sp>
      <p:sp>
        <p:nvSpPr>
          <p:cNvPr id="36872" name="AutoShape 10"/>
          <p:cNvSpPr>
            <a:spLocks noChangeArrowheads="1"/>
          </p:cNvSpPr>
          <p:nvPr/>
        </p:nvSpPr>
        <p:spPr bwMode="auto">
          <a:xfrm>
            <a:off x="2397125" y="4221163"/>
            <a:ext cx="576263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PE"/>
          </a:p>
        </p:txBody>
      </p:sp>
      <p:sp>
        <p:nvSpPr>
          <p:cNvPr id="36873" name="Text Box 32"/>
          <p:cNvSpPr txBox="1">
            <a:spLocks noChangeArrowheads="1"/>
          </p:cNvSpPr>
          <p:nvPr/>
        </p:nvSpPr>
        <p:spPr bwMode="auto">
          <a:xfrm>
            <a:off x="122238" y="2120900"/>
            <a:ext cx="21463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endParaRPr lang="es-ES" b="1">
              <a:latin typeface="Calibri" pitchFamily="34" charset="0"/>
            </a:endParaRPr>
          </a:p>
          <a:p>
            <a:pPr marL="174625" indent="-174625"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s-MX" b="1">
                <a:latin typeface="Calibri" pitchFamily="34" charset="0"/>
              </a:rPr>
              <a:t>No requieren cambios al modelo económico. </a:t>
            </a:r>
          </a:p>
          <a:p>
            <a:pPr marL="174625" indent="-174625"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s-MX" b="1">
                <a:latin typeface="Calibri" pitchFamily="34" charset="0"/>
              </a:rPr>
              <a:t>Se requiere un Estado más eficiente y enfocado a sus tareas centrales.</a:t>
            </a:r>
          </a:p>
          <a:p>
            <a:pPr marL="174625" indent="-174625"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endParaRPr lang="es-MX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3492" name="Picture 4" descr="Peru-2006"/>
          <p:cNvPicPr>
            <a:picLocks noChangeAspect="1" noChangeArrowheads="1"/>
          </p:cNvPicPr>
          <p:nvPr/>
        </p:nvPicPr>
        <p:blipFill>
          <a:blip r:embed="rId2" cstate="print"/>
          <a:srcRect r="-31"/>
          <a:stretch>
            <a:fillRect/>
          </a:stretch>
        </p:blipFill>
        <p:spPr bwMode="auto">
          <a:xfrm>
            <a:off x="0" y="-52388"/>
            <a:ext cx="9144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3012" name="Picture 4" descr="l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8596" y="6468937"/>
            <a:ext cx="2555875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800" dirty="0">
                <a:solidFill>
                  <a:schemeClr val="bg1"/>
                </a:solidFill>
              </a:rPr>
              <a:t>Fotografía: </a:t>
            </a:r>
            <a:r>
              <a:rPr lang="es-ES" sz="800" dirty="0" err="1">
                <a:solidFill>
                  <a:schemeClr val="bg1"/>
                </a:solidFill>
              </a:rPr>
              <a:t>Marianna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Mindreau</a:t>
            </a:r>
            <a:r>
              <a:rPr lang="es-ES" sz="800" dirty="0">
                <a:solidFill>
                  <a:schemeClr val="bg1"/>
                </a:solidFill>
              </a:rPr>
              <a:t> Puente.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3703" y="2555263"/>
            <a:ext cx="7601635" cy="17543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57" indent="-342857" algn="ctr">
              <a:lnSpc>
                <a:spcPct val="90000"/>
              </a:lnSpc>
              <a:spcBef>
                <a:spcPct val="20000"/>
              </a:spcBef>
            </a:pPr>
            <a:r>
              <a:rPr lang="es-PE" sz="4000" b="1" dirty="0" smtClean="0">
                <a:latin typeface="Calibri" pitchFamily="34" charset="0"/>
              </a:rPr>
              <a:t>Un país donde se crearon más de 2.2 millones de empleos en los últimos 4 años y medio</a:t>
            </a:r>
            <a:endParaRPr lang="es-PE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ur Pelac 018"/>
          <p:cNvPicPr>
            <a:picLocks noChangeAspect="1" noChangeArrowheads="1"/>
          </p:cNvPicPr>
          <p:nvPr/>
        </p:nvPicPr>
        <p:blipFill>
          <a:blip r:embed="rId2" cstate="print"/>
          <a:srcRect r="-55" b="20"/>
          <a:stretch>
            <a:fillRect/>
          </a:stretch>
        </p:blipFill>
        <p:spPr bwMode="auto">
          <a:xfrm>
            <a:off x="0" y="-24"/>
            <a:ext cx="9288463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2126</Words>
  <Application>Microsoft Office PowerPoint</Application>
  <PresentationFormat>Presentación en pantalla (4:3)</PresentationFormat>
  <Paragraphs>516</Paragraphs>
  <Slides>67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67</vt:i4>
      </vt:variant>
    </vt:vector>
  </HeadingPairs>
  <TitlesOfParts>
    <vt:vector size="70" baseType="lpstr">
      <vt:lpstr>Diseño predeterminado</vt:lpstr>
      <vt:lpstr>1_Diseño predeterminado</vt:lpstr>
      <vt:lpstr>2_Diseño predeterminado</vt:lpstr>
      <vt:lpstr>Reflexiones sobre la economía peruana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Crecimiento económico, motor de la verdadera descentralización 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Company>comexperu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Reflexiones sobre la economía</dc:title>
  <dc:creator>Sofía Piqué</dc:creator>
  <cp:lastModifiedBy>Sofía Piqué</cp:lastModifiedBy>
  <cp:revision>366</cp:revision>
  <dcterms:created xsi:type="dcterms:W3CDTF">2011-05-03T16:28:13Z</dcterms:created>
  <dcterms:modified xsi:type="dcterms:W3CDTF">2011-06-20T14:55:38Z</dcterms:modified>
</cp:coreProperties>
</file>